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Proxima Nova"/>
      <p:regular r:id="rId33"/>
      <p:bold r:id="rId34"/>
      <p:italic r:id="rId35"/>
      <p:boldItalic r:id="rId36"/>
    </p:embeddedFon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ProximaNova-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roximaNova-italic.fntdata"/><Relationship Id="rId12" Type="http://schemas.openxmlformats.org/officeDocument/2006/relationships/slide" Target="slides/slide8.xml"/><Relationship Id="rId34" Type="http://schemas.openxmlformats.org/officeDocument/2006/relationships/font" Target="fonts/ProximaNova-bold.fntdata"/><Relationship Id="rId15" Type="http://schemas.openxmlformats.org/officeDocument/2006/relationships/slide" Target="slides/slide11.xml"/><Relationship Id="rId37" Type="http://schemas.openxmlformats.org/officeDocument/2006/relationships/font" Target="fonts/Roboto-regular.fntdata"/><Relationship Id="rId14" Type="http://schemas.openxmlformats.org/officeDocument/2006/relationships/slide" Target="slides/slide10.xml"/><Relationship Id="rId36" Type="http://schemas.openxmlformats.org/officeDocument/2006/relationships/font" Target="fonts/ProximaNova-boldItalic.fntdata"/><Relationship Id="rId17" Type="http://schemas.openxmlformats.org/officeDocument/2006/relationships/slide" Target="slides/slide13.xml"/><Relationship Id="rId39" Type="http://schemas.openxmlformats.org/officeDocument/2006/relationships/font" Target="fonts/Roboto-italic.fntdata"/><Relationship Id="rId16" Type="http://schemas.openxmlformats.org/officeDocument/2006/relationships/slide" Target="slides/slide12.xml"/><Relationship Id="rId38" Type="http://schemas.openxmlformats.org/officeDocument/2006/relationships/font" Target="fonts/Robo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Generalize better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where LSTMs come in.</a:t>
            </a:r>
          </a:p>
          <a:p>
            <a:pPr lvl="0" rtl="0">
              <a:spcBef>
                <a:spcPts val="0"/>
              </a:spcBef>
              <a:buNone/>
            </a:pPr>
            <a:r>
              <a:rPr lang="en"/>
              <a:t>LSTM stands for Long Short Term Memory, and it’s a variant on RNN that uses “gating units” to control information flow adaptively to combat “gradient vanishing”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we have a standard RNN that’s been slightly unrolled.</a:t>
            </a:r>
            <a:r>
              <a:rPr lang="en"/>
              <a:t> We see we have two inputs and two outputs. RNNs tend to have a pretty simple structure like a single tanh neural layer. When we diagram an LSTM the same way, things get a little more complicated. We now have three inputs and three outputs. Instead of a single layer, we have 4.</a:t>
            </a:r>
          </a:p>
          <a:p>
            <a:pPr lvl="0" rtl="0">
              <a:spcBef>
                <a:spcPts val="0"/>
              </a:spcBef>
              <a:buNone/>
            </a:pPr>
            <a:r>
              <a:t/>
            </a:r>
            <a:endParaRPr/>
          </a:p>
          <a:p>
            <a:pPr lvl="0">
              <a:spcBef>
                <a:spcPts val="0"/>
              </a:spcBef>
              <a:buNone/>
            </a:pPr>
            <a:r>
              <a:rPr lang="en"/>
              <a:t>The core idea is </a:t>
            </a:r>
            <a:r>
              <a:rPr lang="en"/>
              <a:t>the cell state,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which is this line running across the top. The idea is to protect and control the cell state to carefully regulate what information is remembered and what information is added. To do that, we use three gates.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 standard LSTM has 3 gates, each modelled with a sigmoid layer that multiplies a matrix, controlling the amount of information that passes through it. We have the forget gate, this one here; the input gate, and the output gate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the forget gate </a:t>
            </a:r>
            <a:r>
              <a:rPr lang="en"/>
              <a:t>decides</a:t>
            </a:r>
            <a:r>
              <a:rPr lang="en"/>
              <a:t> what information to ‘forget’ from the previous cell state.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Describe the basics of how a recurrent neural network functions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One hot encoding of the characters into an array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rtl="0">
              <a:spcBef>
                <a:spcPts val="0"/>
              </a:spcBef>
              <a:buSzPct val="100000"/>
              <a:defRPr sz="4800"/>
            </a:lvl1pPr>
            <a:lvl2pPr lvl="1" rtl="0">
              <a:spcBef>
                <a:spcPts val="0"/>
              </a:spcBef>
              <a:buSzPct val="100000"/>
              <a:buFont typeface="Proxima Nova"/>
              <a:defRPr sz="4800">
                <a:latin typeface="Proxima Nova"/>
                <a:ea typeface="Proxima Nova"/>
                <a:cs typeface="Proxima Nova"/>
                <a:sym typeface="Proxima Nova"/>
              </a:defRPr>
            </a:lvl2pPr>
            <a:lvl3pPr lvl="2" rtl="0">
              <a:spcBef>
                <a:spcPts val="0"/>
              </a:spcBef>
              <a:buSzPct val="100000"/>
              <a:buFont typeface="Proxima Nova"/>
              <a:defRPr sz="4800">
                <a:latin typeface="Proxima Nova"/>
                <a:ea typeface="Proxima Nova"/>
                <a:cs typeface="Proxima Nova"/>
                <a:sym typeface="Proxima Nova"/>
              </a:defRPr>
            </a:lvl3pPr>
            <a:lvl4pPr lvl="3" rtl="0">
              <a:spcBef>
                <a:spcPts val="0"/>
              </a:spcBef>
              <a:buSzPct val="100000"/>
              <a:buFont typeface="Proxima Nova"/>
              <a:defRPr sz="4800">
                <a:latin typeface="Proxima Nova"/>
                <a:ea typeface="Proxima Nova"/>
                <a:cs typeface="Proxima Nova"/>
                <a:sym typeface="Proxima Nova"/>
              </a:defRPr>
            </a:lvl4pPr>
            <a:lvl5pPr lvl="4" rtl="0">
              <a:spcBef>
                <a:spcPts val="0"/>
              </a:spcBef>
              <a:buSzPct val="100000"/>
              <a:buFont typeface="Proxima Nova"/>
              <a:defRPr sz="4800">
                <a:latin typeface="Proxima Nova"/>
                <a:ea typeface="Proxima Nova"/>
                <a:cs typeface="Proxima Nova"/>
                <a:sym typeface="Proxima Nova"/>
              </a:defRPr>
            </a:lvl5pPr>
            <a:lvl6pPr lvl="5" rtl="0">
              <a:spcBef>
                <a:spcPts val="0"/>
              </a:spcBef>
              <a:buSzPct val="100000"/>
              <a:buFont typeface="Proxima Nova"/>
              <a:defRPr sz="4800">
                <a:latin typeface="Proxima Nova"/>
                <a:ea typeface="Proxima Nova"/>
                <a:cs typeface="Proxima Nova"/>
                <a:sym typeface="Proxima Nova"/>
              </a:defRPr>
            </a:lvl6pPr>
            <a:lvl7pPr lvl="6" rtl="0">
              <a:spcBef>
                <a:spcPts val="0"/>
              </a:spcBef>
              <a:buSzPct val="100000"/>
              <a:buFont typeface="Proxima Nova"/>
              <a:defRPr sz="4800">
                <a:latin typeface="Proxima Nova"/>
                <a:ea typeface="Proxima Nova"/>
                <a:cs typeface="Proxima Nova"/>
                <a:sym typeface="Proxima Nova"/>
              </a:defRPr>
            </a:lvl7pPr>
            <a:lvl8pPr lvl="7" rtl="0">
              <a:spcBef>
                <a:spcPts val="0"/>
              </a:spcBef>
              <a:buSzPct val="100000"/>
              <a:buFont typeface="Proxima Nova"/>
              <a:defRPr sz="4800">
                <a:latin typeface="Proxima Nova"/>
                <a:ea typeface="Proxima Nova"/>
                <a:cs typeface="Proxima Nova"/>
                <a:sym typeface="Proxima Nova"/>
              </a:defRPr>
            </a:lvl8pPr>
            <a:lvl9pPr lvl="8" rtl="0">
              <a:spcBef>
                <a:spcPts val="0"/>
              </a:spcBef>
              <a:buSzPct val="100000"/>
              <a:buFont typeface="Proxima Nova"/>
              <a:defRPr sz="4800">
                <a:latin typeface="Proxima Nova"/>
                <a:ea typeface="Proxima Nova"/>
                <a:cs typeface="Proxima Nova"/>
                <a:sym typeface="Proxima Nova"/>
              </a:defRPr>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rtl="0" algn="ctr">
              <a:spcBef>
                <a:spcPts val="0"/>
              </a:spcBef>
              <a:buClr>
                <a:schemeClr val="dk2"/>
              </a:buClr>
              <a:buSzPct val="100000"/>
              <a:defRPr sz="12000">
                <a:solidFill>
                  <a:schemeClr val="dk2"/>
                </a:solidFill>
              </a:defRPr>
            </a:lvl1pPr>
            <a:lvl2pPr lvl="1" rtl="0" algn="ctr">
              <a:spcBef>
                <a:spcPts val="0"/>
              </a:spcBef>
              <a:buClr>
                <a:schemeClr val="dk2"/>
              </a:buClr>
              <a:buSzPct val="100000"/>
              <a:defRPr sz="12000">
                <a:solidFill>
                  <a:schemeClr val="dk2"/>
                </a:solidFill>
              </a:defRPr>
            </a:lvl2pPr>
            <a:lvl3pPr lvl="2" rtl="0" algn="ctr">
              <a:spcBef>
                <a:spcPts val="0"/>
              </a:spcBef>
              <a:buClr>
                <a:schemeClr val="dk2"/>
              </a:buClr>
              <a:buSzPct val="100000"/>
              <a:defRPr sz="12000">
                <a:solidFill>
                  <a:schemeClr val="dk2"/>
                </a:solidFill>
              </a:defRPr>
            </a:lvl3pPr>
            <a:lvl4pPr lvl="3" rtl="0" algn="ctr">
              <a:spcBef>
                <a:spcPts val="0"/>
              </a:spcBef>
              <a:buClr>
                <a:schemeClr val="dk2"/>
              </a:buClr>
              <a:buSzPct val="100000"/>
              <a:defRPr sz="12000">
                <a:solidFill>
                  <a:schemeClr val="dk2"/>
                </a:solidFill>
              </a:defRPr>
            </a:lvl4pPr>
            <a:lvl5pPr lvl="4" rtl="0" algn="ctr">
              <a:spcBef>
                <a:spcPts val="0"/>
              </a:spcBef>
              <a:buClr>
                <a:schemeClr val="dk2"/>
              </a:buClr>
              <a:buSzPct val="100000"/>
              <a:defRPr sz="12000">
                <a:solidFill>
                  <a:schemeClr val="dk2"/>
                </a:solidFill>
              </a:defRPr>
            </a:lvl5pPr>
            <a:lvl6pPr lvl="5" rtl="0" algn="ctr">
              <a:spcBef>
                <a:spcPts val="0"/>
              </a:spcBef>
              <a:buClr>
                <a:schemeClr val="dk2"/>
              </a:buClr>
              <a:buSzPct val="100000"/>
              <a:defRPr sz="12000">
                <a:solidFill>
                  <a:schemeClr val="dk2"/>
                </a:solidFill>
              </a:defRPr>
            </a:lvl6pPr>
            <a:lvl7pPr lvl="6" rtl="0" algn="ctr">
              <a:spcBef>
                <a:spcPts val="0"/>
              </a:spcBef>
              <a:buClr>
                <a:schemeClr val="dk2"/>
              </a:buClr>
              <a:buSzPct val="100000"/>
              <a:defRPr sz="12000">
                <a:solidFill>
                  <a:schemeClr val="dk2"/>
                </a:solidFill>
              </a:defRPr>
            </a:lvl7pPr>
            <a:lvl8pPr lvl="7" rtl="0" algn="ctr">
              <a:spcBef>
                <a:spcPts val="0"/>
              </a:spcBef>
              <a:buClr>
                <a:schemeClr val="dk2"/>
              </a:buClr>
              <a:buSzPct val="100000"/>
              <a:defRPr sz="12000">
                <a:solidFill>
                  <a:schemeClr val="dk2"/>
                </a:solidFill>
              </a:defRPr>
            </a:lvl8pPr>
            <a:lvl9pPr lvl="8" rtl="0"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rtl="0">
              <a:spcBef>
                <a:spcPts val="0"/>
              </a:spcBef>
              <a:buSzPct val="100000"/>
              <a:defRPr sz="4200"/>
            </a:lvl1pPr>
            <a:lvl2pPr lvl="1" rtl="0">
              <a:spcBef>
                <a:spcPts val="0"/>
              </a:spcBef>
              <a:buSzPct val="100000"/>
              <a:buFont typeface="Proxima Nova"/>
              <a:defRPr sz="4200">
                <a:latin typeface="Proxima Nova"/>
                <a:ea typeface="Proxima Nova"/>
                <a:cs typeface="Proxima Nova"/>
                <a:sym typeface="Proxima Nova"/>
              </a:defRPr>
            </a:lvl2pPr>
            <a:lvl3pPr lvl="2" rtl="0">
              <a:spcBef>
                <a:spcPts val="0"/>
              </a:spcBef>
              <a:buSzPct val="100000"/>
              <a:buFont typeface="Proxima Nova"/>
              <a:defRPr sz="4200">
                <a:latin typeface="Proxima Nova"/>
                <a:ea typeface="Proxima Nova"/>
                <a:cs typeface="Proxima Nova"/>
                <a:sym typeface="Proxima Nova"/>
              </a:defRPr>
            </a:lvl3pPr>
            <a:lvl4pPr lvl="3" rtl="0">
              <a:spcBef>
                <a:spcPts val="0"/>
              </a:spcBef>
              <a:buSzPct val="100000"/>
              <a:buFont typeface="Proxima Nova"/>
              <a:defRPr sz="4200">
                <a:latin typeface="Proxima Nova"/>
                <a:ea typeface="Proxima Nova"/>
                <a:cs typeface="Proxima Nova"/>
                <a:sym typeface="Proxima Nova"/>
              </a:defRPr>
            </a:lvl4pPr>
            <a:lvl5pPr lvl="4" rtl="0">
              <a:spcBef>
                <a:spcPts val="0"/>
              </a:spcBef>
              <a:buSzPct val="100000"/>
              <a:buFont typeface="Proxima Nova"/>
              <a:defRPr sz="4200">
                <a:latin typeface="Proxima Nova"/>
                <a:ea typeface="Proxima Nova"/>
                <a:cs typeface="Proxima Nova"/>
                <a:sym typeface="Proxima Nova"/>
              </a:defRPr>
            </a:lvl5pPr>
            <a:lvl6pPr lvl="5" rtl="0">
              <a:spcBef>
                <a:spcPts val="0"/>
              </a:spcBef>
              <a:buSzPct val="100000"/>
              <a:buFont typeface="Proxima Nova"/>
              <a:defRPr sz="4200">
                <a:latin typeface="Proxima Nova"/>
                <a:ea typeface="Proxima Nova"/>
                <a:cs typeface="Proxima Nova"/>
                <a:sym typeface="Proxima Nova"/>
              </a:defRPr>
            </a:lvl6pPr>
            <a:lvl7pPr lvl="6" rtl="0">
              <a:spcBef>
                <a:spcPts val="0"/>
              </a:spcBef>
              <a:buSzPct val="100000"/>
              <a:buFont typeface="Proxima Nova"/>
              <a:defRPr sz="4200">
                <a:latin typeface="Proxima Nova"/>
                <a:ea typeface="Proxima Nova"/>
                <a:cs typeface="Proxima Nova"/>
                <a:sym typeface="Proxima Nova"/>
              </a:defRPr>
            </a:lvl7pPr>
            <a:lvl8pPr lvl="7" rtl="0">
              <a:spcBef>
                <a:spcPts val="0"/>
              </a:spcBef>
              <a:buSzPct val="100000"/>
              <a:buFont typeface="Proxima Nova"/>
              <a:defRPr sz="4200">
                <a:latin typeface="Proxima Nova"/>
                <a:ea typeface="Proxima Nova"/>
                <a:cs typeface="Proxima Nova"/>
                <a:sym typeface="Proxima Nova"/>
              </a:defRPr>
            </a:lvl8pPr>
            <a:lvl9pPr lvl="8" rtl="0">
              <a:spcBef>
                <a:spcPts val="0"/>
              </a:spcBef>
              <a:buSzPct val="100000"/>
              <a:buFont typeface="Proxima Nova"/>
              <a:defRPr sz="4200">
                <a:latin typeface="Proxima Nova"/>
                <a:ea typeface="Proxima Nova"/>
                <a:cs typeface="Proxima Nova"/>
                <a:sym typeface="Proxima Nova"/>
              </a:defRPr>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rtl="0">
              <a:spcBef>
                <a:spcPts val="0"/>
              </a:spcBef>
              <a:buClr>
                <a:schemeClr val="lt1"/>
              </a:buClr>
              <a:buSzPct val="100000"/>
              <a:defRPr sz="1200">
                <a:solidFill>
                  <a:schemeClr val="lt1"/>
                </a:solidFill>
              </a:defRPr>
            </a:lvl1pPr>
            <a:lvl2pPr lvl="1" rtl="0">
              <a:spcBef>
                <a:spcPts val="0"/>
              </a:spcBef>
              <a:buClr>
                <a:schemeClr val="lt1"/>
              </a:buClr>
              <a:buSzPct val="100000"/>
              <a:defRPr sz="1200">
                <a:solidFill>
                  <a:schemeClr val="lt1"/>
                </a:solidFill>
              </a:defRPr>
            </a:lvl2pPr>
            <a:lvl3pPr lvl="2" rtl="0">
              <a:spcBef>
                <a:spcPts val="0"/>
              </a:spcBef>
              <a:buClr>
                <a:schemeClr val="lt1"/>
              </a:buClr>
              <a:buSzPct val="100000"/>
              <a:defRPr sz="1200">
                <a:solidFill>
                  <a:schemeClr val="lt1"/>
                </a:solidFill>
              </a:defRPr>
            </a:lvl3pPr>
            <a:lvl4pPr lvl="3" rtl="0">
              <a:spcBef>
                <a:spcPts val="0"/>
              </a:spcBef>
              <a:buClr>
                <a:schemeClr val="lt1"/>
              </a:buClr>
              <a:buSzPct val="100000"/>
              <a:defRPr sz="1200">
                <a:solidFill>
                  <a:schemeClr val="lt1"/>
                </a:solidFill>
              </a:defRPr>
            </a:lvl4pPr>
            <a:lvl5pPr lvl="4" rtl="0">
              <a:spcBef>
                <a:spcPts val="0"/>
              </a:spcBef>
              <a:buClr>
                <a:schemeClr val="lt1"/>
              </a:buClr>
              <a:buSzPct val="100000"/>
              <a:defRPr sz="1200">
                <a:solidFill>
                  <a:schemeClr val="lt1"/>
                </a:solidFill>
              </a:defRPr>
            </a:lvl5pPr>
            <a:lvl6pPr lvl="5" rtl="0">
              <a:spcBef>
                <a:spcPts val="0"/>
              </a:spcBef>
              <a:buClr>
                <a:schemeClr val="lt1"/>
              </a:buClr>
              <a:buSzPct val="100000"/>
              <a:defRPr sz="1200">
                <a:solidFill>
                  <a:schemeClr val="lt1"/>
                </a:solidFill>
              </a:defRPr>
            </a:lvl6pPr>
            <a:lvl7pPr lvl="6" rtl="0">
              <a:spcBef>
                <a:spcPts val="0"/>
              </a:spcBef>
              <a:buClr>
                <a:schemeClr val="lt1"/>
              </a:buClr>
              <a:buSzPct val="100000"/>
              <a:defRPr sz="1200">
                <a:solidFill>
                  <a:schemeClr val="lt1"/>
                </a:solidFill>
              </a:defRPr>
            </a:lvl7pPr>
            <a:lvl8pPr lvl="7" rtl="0">
              <a:spcBef>
                <a:spcPts val="0"/>
              </a:spcBef>
              <a:buClr>
                <a:schemeClr val="lt1"/>
              </a:buClr>
              <a:buSzPct val="100000"/>
              <a:defRPr sz="1200">
                <a:solidFill>
                  <a:schemeClr val="lt1"/>
                </a:solidFill>
              </a:defRPr>
            </a:lvl8pPr>
            <a:lvl9pPr lvl="8" rtl="0">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Clr>
                <a:schemeClr val="dk2"/>
              </a:buClr>
              <a:buSzPct val="100000"/>
              <a:defRPr sz="4200">
                <a:solidFill>
                  <a:schemeClr val="dk2"/>
                </a:solidFill>
              </a:defRPr>
            </a:lvl1pPr>
            <a:lvl2pPr lvl="1" rtl="0" algn="ctr">
              <a:spcBef>
                <a:spcPts val="0"/>
              </a:spcBef>
              <a:buClr>
                <a:schemeClr val="dk2"/>
              </a:buClr>
              <a:buSzPct val="100000"/>
              <a:defRPr sz="4200">
                <a:solidFill>
                  <a:schemeClr val="dk2"/>
                </a:solidFill>
              </a:defRPr>
            </a:lvl2pPr>
            <a:lvl3pPr lvl="2" rtl="0" algn="ctr">
              <a:spcBef>
                <a:spcPts val="0"/>
              </a:spcBef>
              <a:buClr>
                <a:schemeClr val="dk2"/>
              </a:buClr>
              <a:buSzPct val="100000"/>
              <a:defRPr sz="4200">
                <a:solidFill>
                  <a:schemeClr val="dk2"/>
                </a:solidFill>
              </a:defRPr>
            </a:lvl3pPr>
            <a:lvl4pPr lvl="3" rtl="0" algn="ctr">
              <a:spcBef>
                <a:spcPts val="0"/>
              </a:spcBef>
              <a:buClr>
                <a:schemeClr val="dk2"/>
              </a:buClr>
              <a:buSzPct val="100000"/>
              <a:defRPr sz="4200">
                <a:solidFill>
                  <a:schemeClr val="dk2"/>
                </a:solidFill>
              </a:defRPr>
            </a:lvl4pPr>
            <a:lvl5pPr lvl="4" rtl="0" algn="ctr">
              <a:spcBef>
                <a:spcPts val="0"/>
              </a:spcBef>
              <a:buClr>
                <a:schemeClr val="dk2"/>
              </a:buClr>
              <a:buSzPct val="100000"/>
              <a:defRPr sz="4200">
                <a:solidFill>
                  <a:schemeClr val="dk2"/>
                </a:solidFill>
              </a:defRPr>
            </a:lvl5pPr>
            <a:lvl6pPr lvl="5" rtl="0" algn="ctr">
              <a:spcBef>
                <a:spcPts val="0"/>
              </a:spcBef>
              <a:buClr>
                <a:schemeClr val="dk2"/>
              </a:buClr>
              <a:buSzPct val="100000"/>
              <a:defRPr sz="4200">
                <a:solidFill>
                  <a:schemeClr val="dk2"/>
                </a:solidFill>
              </a:defRPr>
            </a:lvl6pPr>
            <a:lvl7pPr lvl="6" rtl="0" algn="ctr">
              <a:spcBef>
                <a:spcPts val="0"/>
              </a:spcBef>
              <a:buClr>
                <a:schemeClr val="dk2"/>
              </a:buClr>
              <a:buSzPct val="100000"/>
              <a:defRPr sz="4200">
                <a:solidFill>
                  <a:schemeClr val="dk2"/>
                </a:solidFill>
              </a:defRPr>
            </a:lvl7pPr>
            <a:lvl8pPr lvl="7" rtl="0" algn="ctr">
              <a:spcBef>
                <a:spcPts val="0"/>
              </a:spcBef>
              <a:buClr>
                <a:schemeClr val="dk2"/>
              </a:buClr>
              <a:buSzPct val="100000"/>
              <a:defRPr sz="4200">
                <a:solidFill>
                  <a:schemeClr val="dk2"/>
                </a:solidFill>
              </a:defRPr>
            </a:lvl8pPr>
            <a:lvl9pPr lvl="8" rtl="0"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rt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3"/>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rtl="0">
              <a:spcBef>
                <a:spcPts val="0"/>
              </a:spcBef>
              <a:buClr>
                <a:schemeClr val="lt1"/>
              </a:buClr>
              <a:buSzPct val="100000"/>
              <a:buFont typeface="Proxima Nova"/>
              <a:buNone/>
              <a:defRPr sz="3200">
                <a:solidFill>
                  <a:schemeClr val="lt1"/>
                </a:solidFill>
                <a:latin typeface="Proxima Nova"/>
                <a:ea typeface="Proxima Nova"/>
                <a:cs typeface="Proxima Nova"/>
                <a:sym typeface="Proxima Nova"/>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lt2"/>
              </a:buClr>
              <a:buSzPct val="100000"/>
              <a:buFont typeface="Proxima Nova"/>
              <a:defRPr sz="1800">
                <a:solidFill>
                  <a:schemeClr val="lt2"/>
                </a:solidFill>
                <a:latin typeface="Proxima Nova"/>
                <a:ea typeface="Proxima Nova"/>
                <a:cs typeface="Proxima Nova"/>
                <a:sym typeface="Proxima Nova"/>
              </a:defRPr>
            </a:lvl1pPr>
            <a:lvl2pPr lvl="1" rtl="0">
              <a:lnSpc>
                <a:spcPct val="115000"/>
              </a:lnSpc>
              <a:spcBef>
                <a:spcPts val="0"/>
              </a:spcBef>
              <a:spcAft>
                <a:spcPts val="1600"/>
              </a:spcAft>
              <a:buClr>
                <a:schemeClr val="lt2"/>
              </a:buClr>
              <a:buFont typeface="Proxima Nova"/>
              <a:defRPr>
                <a:solidFill>
                  <a:schemeClr val="lt2"/>
                </a:solidFill>
                <a:latin typeface="Proxima Nova"/>
                <a:ea typeface="Proxima Nova"/>
                <a:cs typeface="Proxima Nova"/>
                <a:sym typeface="Proxima Nova"/>
              </a:defRPr>
            </a:lvl2pPr>
            <a:lvl3pPr lvl="2" rtl="0">
              <a:lnSpc>
                <a:spcPct val="115000"/>
              </a:lnSpc>
              <a:spcBef>
                <a:spcPts val="0"/>
              </a:spcBef>
              <a:spcAft>
                <a:spcPts val="1600"/>
              </a:spcAft>
              <a:buClr>
                <a:schemeClr val="lt2"/>
              </a:buClr>
              <a:buFont typeface="Proxima Nova"/>
              <a:defRPr>
                <a:solidFill>
                  <a:schemeClr val="lt2"/>
                </a:solidFill>
                <a:latin typeface="Proxima Nova"/>
                <a:ea typeface="Proxima Nova"/>
                <a:cs typeface="Proxima Nova"/>
                <a:sym typeface="Proxima Nova"/>
              </a:defRPr>
            </a:lvl3pPr>
            <a:lvl4pPr lvl="3" rtl="0">
              <a:lnSpc>
                <a:spcPct val="115000"/>
              </a:lnSpc>
              <a:spcBef>
                <a:spcPts val="0"/>
              </a:spcBef>
              <a:spcAft>
                <a:spcPts val="1600"/>
              </a:spcAft>
              <a:buClr>
                <a:schemeClr val="lt2"/>
              </a:buClr>
              <a:buFont typeface="Proxima Nova"/>
              <a:defRPr>
                <a:solidFill>
                  <a:schemeClr val="lt2"/>
                </a:solidFill>
                <a:latin typeface="Proxima Nova"/>
                <a:ea typeface="Proxima Nova"/>
                <a:cs typeface="Proxima Nova"/>
                <a:sym typeface="Proxima Nova"/>
              </a:defRPr>
            </a:lvl4pPr>
            <a:lvl5pPr lvl="4" rtl="0">
              <a:lnSpc>
                <a:spcPct val="115000"/>
              </a:lnSpc>
              <a:spcBef>
                <a:spcPts val="0"/>
              </a:spcBef>
              <a:spcAft>
                <a:spcPts val="1600"/>
              </a:spcAft>
              <a:buClr>
                <a:schemeClr val="lt2"/>
              </a:buClr>
              <a:buFont typeface="Proxima Nova"/>
              <a:defRPr>
                <a:solidFill>
                  <a:schemeClr val="lt2"/>
                </a:solidFill>
                <a:latin typeface="Proxima Nova"/>
                <a:ea typeface="Proxima Nova"/>
                <a:cs typeface="Proxima Nova"/>
                <a:sym typeface="Proxima Nova"/>
              </a:defRPr>
            </a:lvl5pPr>
            <a:lvl6pPr lvl="5" rtl="0">
              <a:lnSpc>
                <a:spcPct val="115000"/>
              </a:lnSpc>
              <a:spcBef>
                <a:spcPts val="0"/>
              </a:spcBef>
              <a:spcAft>
                <a:spcPts val="1600"/>
              </a:spcAft>
              <a:buClr>
                <a:schemeClr val="lt2"/>
              </a:buClr>
              <a:buFont typeface="Proxima Nova"/>
              <a:defRPr>
                <a:solidFill>
                  <a:schemeClr val="lt2"/>
                </a:solidFill>
                <a:latin typeface="Proxima Nova"/>
                <a:ea typeface="Proxima Nova"/>
                <a:cs typeface="Proxima Nova"/>
                <a:sym typeface="Proxima Nova"/>
              </a:defRPr>
            </a:lvl6pPr>
            <a:lvl7pPr lvl="6" rtl="0">
              <a:lnSpc>
                <a:spcPct val="115000"/>
              </a:lnSpc>
              <a:spcBef>
                <a:spcPts val="0"/>
              </a:spcBef>
              <a:spcAft>
                <a:spcPts val="1600"/>
              </a:spcAft>
              <a:buClr>
                <a:schemeClr val="lt2"/>
              </a:buClr>
              <a:buFont typeface="Proxima Nova"/>
              <a:defRPr>
                <a:solidFill>
                  <a:schemeClr val="lt2"/>
                </a:solidFill>
                <a:latin typeface="Proxima Nova"/>
                <a:ea typeface="Proxima Nova"/>
                <a:cs typeface="Proxima Nova"/>
                <a:sym typeface="Proxima Nova"/>
              </a:defRPr>
            </a:lvl7pPr>
            <a:lvl8pPr lvl="7" rtl="0">
              <a:lnSpc>
                <a:spcPct val="115000"/>
              </a:lnSpc>
              <a:spcBef>
                <a:spcPts val="0"/>
              </a:spcBef>
              <a:spcAft>
                <a:spcPts val="1600"/>
              </a:spcAft>
              <a:buClr>
                <a:schemeClr val="lt2"/>
              </a:buClr>
              <a:buFont typeface="Proxima Nova"/>
              <a:defRPr>
                <a:solidFill>
                  <a:schemeClr val="lt2"/>
                </a:solidFill>
                <a:latin typeface="Proxima Nova"/>
                <a:ea typeface="Proxima Nova"/>
                <a:cs typeface="Proxima Nova"/>
                <a:sym typeface="Proxima Nova"/>
              </a:defRPr>
            </a:lvl8pPr>
            <a:lvl9pPr lvl="8" rtl="0">
              <a:lnSpc>
                <a:spcPct val="115000"/>
              </a:lnSpc>
              <a:spcBef>
                <a:spcPts val="0"/>
              </a:spcBef>
              <a:spcAft>
                <a:spcPts val="1600"/>
              </a:spcAft>
              <a:buClr>
                <a:schemeClr val="lt2"/>
              </a:buClr>
              <a:buFont typeface="Proxima Nova"/>
              <a:defRPr>
                <a:solidFill>
                  <a:schemeClr val="lt2"/>
                </a:solidFill>
                <a:latin typeface="Proxima Nova"/>
                <a:ea typeface="Proxima Nova"/>
                <a:cs typeface="Proxima Nova"/>
                <a:sym typeface="Proxima Nova"/>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02.png"/><Relationship Id="rId4" Type="http://schemas.openxmlformats.org/officeDocument/2006/relationships/image" Target="../media/image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youtube.com/v/mLxsbWAYIpw" TargetMode="External"/><Relationship Id="rId4" Type="http://schemas.openxmlformats.org/officeDocument/2006/relationships/image" Target="../media/image16.jp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07.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08.png"/><Relationship Id="rId4" Type="http://schemas.openxmlformats.org/officeDocument/2006/relationships/image" Target="../media/image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rIns="91425" tIns="91425">
            <a:noAutofit/>
          </a:bodyPr>
          <a:lstStyle/>
          <a:p>
            <a:pPr lvl="0" rtl="0">
              <a:spcBef>
                <a:spcPts val="0"/>
              </a:spcBef>
              <a:buNone/>
            </a:pPr>
            <a:r>
              <a:rPr lang="en"/>
              <a:t>LSTMs</a:t>
            </a:r>
          </a:p>
        </p:txBody>
      </p:sp>
      <p:sp>
        <p:nvSpPr>
          <p:cNvPr id="68" name="Shape 68"/>
          <p:cNvSpPr txBox="1"/>
          <p:nvPr>
            <p:ph idx="1" type="subTitle"/>
          </p:nvPr>
        </p:nvSpPr>
        <p:spPr>
          <a:xfrm>
            <a:off x="390525" y="2789130"/>
            <a:ext cx="8222100" cy="432900"/>
          </a:xfrm>
          <a:prstGeom prst="rect">
            <a:avLst/>
          </a:prstGeom>
        </p:spPr>
        <p:txBody>
          <a:bodyPr anchorCtr="0" anchor="t" bIns="91425" lIns="91425" rIns="91425" tIns="91425">
            <a:noAutofit/>
          </a:bodyPr>
          <a:lstStyle/>
          <a:p>
            <a:pPr lvl="0" rtl="0">
              <a:spcBef>
                <a:spcPts val="0"/>
              </a:spcBef>
              <a:buNone/>
            </a:pPr>
            <a:r>
              <a:rPr lang="en" sz="2400"/>
              <a:t>Learning to forget</a:t>
            </a:r>
          </a:p>
        </p:txBody>
      </p:sp>
      <p:sp>
        <p:nvSpPr>
          <p:cNvPr id="69" name="Shape 69"/>
          <p:cNvSpPr txBox="1"/>
          <p:nvPr/>
        </p:nvSpPr>
        <p:spPr>
          <a:xfrm>
            <a:off x="3267150" y="4524375"/>
            <a:ext cx="2609700" cy="3621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Devansh Kukreja and Eric Nie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Adding Binary Numbers </a:t>
            </a:r>
          </a:p>
        </p:txBody>
      </p:sp>
      <p:pic>
        <p:nvPicPr>
          <p:cNvPr id="133" name="Shape 133"/>
          <p:cNvPicPr preferRelativeResize="0"/>
          <p:nvPr/>
        </p:nvPicPr>
        <p:blipFill>
          <a:blip r:embed="rId3">
            <a:alphaModFix/>
          </a:blip>
          <a:stretch>
            <a:fillRect/>
          </a:stretch>
        </p:blipFill>
        <p:spPr>
          <a:xfrm>
            <a:off x="636622" y="1957622"/>
            <a:ext cx="5708650" cy="257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226077" y="357800"/>
            <a:ext cx="2808000" cy="953400"/>
          </a:xfrm>
          <a:prstGeom prst="rect">
            <a:avLst/>
          </a:prstGeom>
        </p:spPr>
        <p:txBody>
          <a:bodyPr anchorCtr="0" anchor="b" bIns="91425" lIns="91425" rIns="91425" tIns="91425">
            <a:noAutofit/>
          </a:bodyPr>
          <a:lstStyle/>
          <a:p>
            <a:pPr lvl="0">
              <a:spcBef>
                <a:spcPts val="0"/>
              </a:spcBef>
              <a:buNone/>
            </a:pPr>
            <a:r>
              <a:rPr lang="en"/>
              <a:t>Issues with RNNs</a:t>
            </a:r>
          </a:p>
        </p:txBody>
      </p:sp>
      <p:sp>
        <p:nvSpPr>
          <p:cNvPr id="139" name="Shape 139"/>
          <p:cNvSpPr txBox="1"/>
          <p:nvPr/>
        </p:nvSpPr>
        <p:spPr>
          <a:xfrm>
            <a:off x="3833725" y="831750"/>
            <a:ext cx="4703700" cy="41874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Training RNNs uses </a:t>
            </a:r>
            <a:r>
              <a:rPr lang="en"/>
              <a:t>backpropagation</a:t>
            </a:r>
            <a:r>
              <a:rPr lang="en"/>
              <a:t> through time</a:t>
            </a:r>
          </a:p>
          <a:p>
            <a:pPr indent="-228600" lvl="0" marL="457200" rtl="0">
              <a:spcBef>
                <a:spcPts val="0"/>
              </a:spcBef>
              <a:buChar char="●"/>
            </a:pPr>
            <a:r>
              <a:rPr lang="en"/>
              <a:t>Exploding and vanishing gradient problem similar to that of deep neural networks </a:t>
            </a:r>
          </a:p>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Extension to RNNs </a:t>
            </a:r>
          </a:p>
        </p:txBody>
      </p:sp>
      <p:sp>
        <p:nvSpPr>
          <p:cNvPr id="145" name="Shape 145"/>
          <p:cNvSpPr txBox="1"/>
          <p:nvPr/>
        </p:nvSpPr>
        <p:spPr>
          <a:xfrm>
            <a:off x="609075" y="1025425"/>
            <a:ext cx="3731700" cy="2274300"/>
          </a:xfrm>
          <a:prstGeom prst="rect">
            <a:avLst/>
          </a:prstGeom>
          <a:noFill/>
          <a:ln>
            <a:noFill/>
          </a:ln>
        </p:spPr>
        <p:txBody>
          <a:bodyPr anchorCtr="0" anchor="t" bIns="91425" lIns="91425" rIns="91425" tIns="91425">
            <a:noAutofit/>
          </a:bodyPr>
          <a:lstStyle/>
          <a:p>
            <a:pPr lvl="0">
              <a:spcBef>
                <a:spcPts val="0"/>
              </a:spcBef>
              <a:buNone/>
            </a:pPr>
            <a:r>
              <a:rPr lang="en"/>
              <a:t>Bidirectional RNNs</a:t>
            </a:r>
          </a:p>
          <a:p>
            <a:pPr lvl="0">
              <a:spcBef>
                <a:spcPts val="0"/>
              </a:spcBef>
              <a:buNone/>
            </a:pPr>
            <a:r>
              <a:t/>
            </a:r>
            <a:endParaRPr/>
          </a:p>
        </p:txBody>
      </p:sp>
      <p:pic>
        <p:nvPicPr>
          <p:cNvPr id="146" name="Shape 146"/>
          <p:cNvPicPr preferRelativeResize="0"/>
          <p:nvPr/>
        </p:nvPicPr>
        <p:blipFill>
          <a:blip r:embed="rId3">
            <a:alphaModFix/>
          </a:blip>
          <a:stretch>
            <a:fillRect/>
          </a:stretch>
        </p:blipFill>
        <p:spPr>
          <a:xfrm>
            <a:off x="609075" y="1462937"/>
            <a:ext cx="3394100" cy="2217625"/>
          </a:xfrm>
          <a:prstGeom prst="rect">
            <a:avLst/>
          </a:prstGeom>
          <a:noFill/>
          <a:ln>
            <a:noFill/>
          </a:ln>
        </p:spPr>
      </p:pic>
      <p:sp>
        <p:nvSpPr>
          <p:cNvPr id="147" name="Shape 147"/>
          <p:cNvSpPr txBox="1"/>
          <p:nvPr/>
        </p:nvSpPr>
        <p:spPr>
          <a:xfrm>
            <a:off x="4518100" y="1025425"/>
            <a:ext cx="4363800" cy="3507900"/>
          </a:xfrm>
          <a:prstGeom prst="rect">
            <a:avLst/>
          </a:prstGeom>
          <a:noFill/>
          <a:ln>
            <a:noFill/>
          </a:ln>
        </p:spPr>
        <p:txBody>
          <a:bodyPr anchorCtr="0" anchor="t" bIns="91425" lIns="91425" rIns="91425" tIns="91425">
            <a:noAutofit/>
          </a:bodyPr>
          <a:lstStyle/>
          <a:p>
            <a:pPr lvl="0">
              <a:spcBef>
                <a:spcPts val="0"/>
              </a:spcBef>
              <a:buNone/>
            </a:pPr>
            <a:r>
              <a:rPr lang="en"/>
              <a:t>Deep Bidirectional RNNs</a:t>
            </a:r>
          </a:p>
        </p:txBody>
      </p:sp>
      <p:pic>
        <p:nvPicPr>
          <p:cNvPr id="148" name="Shape 148"/>
          <p:cNvPicPr preferRelativeResize="0"/>
          <p:nvPr/>
        </p:nvPicPr>
        <p:blipFill>
          <a:blip r:embed="rId4">
            <a:alphaModFix/>
          </a:blip>
          <a:stretch>
            <a:fillRect/>
          </a:stretch>
        </p:blipFill>
        <p:spPr>
          <a:xfrm>
            <a:off x="4633224" y="1462950"/>
            <a:ext cx="2605474" cy="2869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226074" y="357800"/>
            <a:ext cx="2973600" cy="953400"/>
          </a:xfrm>
          <a:prstGeom prst="rect">
            <a:avLst/>
          </a:prstGeom>
        </p:spPr>
        <p:txBody>
          <a:bodyPr anchorCtr="0" anchor="b" bIns="91425" lIns="91425" rIns="91425" tIns="91425">
            <a:noAutofit/>
          </a:bodyPr>
          <a:lstStyle/>
          <a:p>
            <a:pPr lvl="0">
              <a:spcBef>
                <a:spcPts val="0"/>
              </a:spcBef>
              <a:buNone/>
            </a:pPr>
            <a:r>
              <a:rPr lang="en"/>
              <a:t>Final Word on RNNs</a:t>
            </a:r>
          </a:p>
        </p:txBody>
      </p:sp>
      <p:sp>
        <p:nvSpPr>
          <p:cNvPr id="154" name="Shape 154"/>
          <p:cNvSpPr txBox="1"/>
          <p:nvPr>
            <p:ph idx="1" type="body"/>
          </p:nvPr>
        </p:nvSpPr>
        <p:spPr>
          <a:xfrm>
            <a:off x="226075" y="1465800"/>
            <a:ext cx="2808000" cy="3163500"/>
          </a:xfrm>
          <a:prstGeom prst="rect">
            <a:avLst/>
          </a:prstGeom>
        </p:spPr>
        <p:txBody>
          <a:bodyPr anchorCtr="0" anchor="t" bIns="91425" lIns="91425" rIns="91425" tIns="91425">
            <a:noAutofit/>
          </a:bodyPr>
          <a:lstStyle/>
          <a:p>
            <a:pPr indent="-228600" lvl="0" marL="457200" rtl="0">
              <a:spcBef>
                <a:spcPts val="0"/>
              </a:spcBef>
            </a:pPr>
            <a:r>
              <a:rPr lang="en"/>
              <a:t>Turing complete </a:t>
            </a:r>
          </a:p>
          <a:p>
            <a:pPr indent="-228600" lvl="0" marL="457200" rtl="0">
              <a:spcBef>
                <a:spcPts val="0"/>
              </a:spcBef>
            </a:pPr>
            <a:r>
              <a:rPr lang="en"/>
              <a:t>Useful for learning sequential data</a:t>
            </a:r>
          </a:p>
          <a:p>
            <a:pPr indent="-228600" lvl="0" marL="457200">
              <a:spcBef>
                <a:spcPts val="0"/>
              </a:spcBef>
            </a:pPr>
            <a:r>
              <a:rPr lang="en"/>
              <a:t>Trouble capturing long-term dependencies in practice</a:t>
            </a:r>
          </a:p>
        </p:txBody>
      </p:sp>
      <p:pic>
        <p:nvPicPr>
          <p:cNvPr descr="vaNahKE - Imgur.gif" id="155" name="Shape 155"/>
          <p:cNvPicPr preferRelativeResize="0"/>
          <p:nvPr/>
        </p:nvPicPr>
        <p:blipFill>
          <a:blip r:embed="rId3">
            <a:alphaModFix/>
          </a:blip>
          <a:stretch>
            <a:fillRect/>
          </a:stretch>
        </p:blipFill>
        <p:spPr>
          <a:xfrm>
            <a:off x="3518575" y="920900"/>
            <a:ext cx="5437499" cy="3056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1313385"/>
            <a:ext cx="8520600" cy="1890600"/>
          </a:xfrm>
          <a:prstGeom prst="rect">
            <a:avLst/>
          </a:prstGeom>
        </p:spPr>
        <p:txBody>
          <a:bodyPr anchorCtr="0" anchor="b" bIns="91425" lIns="91425" rIns="91425" tIns="91425">
            <a:noAutofit/>
          </a:bodyPr>
          <a:lstStyle/>
          <a:p>
            <a:pPr lvl="0" rtl="0">
              <a:spcBef>
                <a:spcPts val="0"/>
              </a:spcBef>
              <a:buNone/>
            </a:pPr>
            <a:r>
              <a:rPr b="1" lang="en" sz="3000"/>
              <a:t>LSTMs</a:t>
            </a:r>
            <a:r>
              <a:rPr lang="en" sz="3000"/>
              <a:t> are a v</a:t>
            </a:r>
            <a:r>
              <a:rPr lang="en" sz="3000">
                <a:latin typeface="Proxima Nova"/>
                <a:ea typeface="Proxima Nova"/>
                <a:cs typeface="Proxima Nova"/>
                <a:sym typeface="Proxima Nova"/>
              </a:rPr>
              <a:t>ariant RNN that uses “</a:t>
            </a:r>
            <a:r>
              <a:rPr b="1" lang="en" sz="3000">
                <a:latin typeface="Proxima Nova"/>
                <a:ea typeface="Proxima Nova"/>
                <a:cs typeface="Proxima Nova"/>
                <a:sym typeface="Proxima Nova"/>
              </a:rPr>
              <a:t>gating units</a:t>
            </a:r>
            <a:r>
              <a:rPr lang="en" sz="3000">
                <a:latin typeface="Proxima Nova"/>
                <a:ea typeface="Proxima Nova"/>
                <a:cs typeface="Proxima Nova"/>
                <a:sym typeface="Proxima Nova"/>
              </a:rPr>
              <a:t>” to control information flow adaptively</a:t>
            </a:r>
            <a:r>
              <a:rPr lang="en" sz="3000">
                <a:latin typeface="Proxima Nova"/>
                <a:ea typeface="Proxima Nova"/>
                <a:cs typeface="Proxima Nova"/>
                <a:sym typeface="Proxima Nova"/>
              </a:rPr>
              <a:t> to combat</a:t>
            </a:r>
            <a:r>
              <a:rPr lang="en" sz="3000">
                <a:latin typeface="Proxima Nova"/>
                <a:ea typeface="Proxima Nova"/>
                <a:cs typeface="Proxima Nova"/>
                <a:sym typeface="Proxima Nova"/>
              </a:rPr>
              <a:t> </a:t>
            </a:r>
            <a:r>
              <a:rPr lang="en" sz="3000">
                <a:latin typeface="Proxima Nova"/>
                <a:ea typeface="Proxima Nova"/>
                <a:cs typeface="Proxima Nova"/>
                <a:sym typeface="Proxima Nova"/>
              </a:rPr>
              <a:t>“</a:t>
            </a:r>
            <a:r>
              <a:rPr b="1" lang="en" sz="3000">
                <a:latin typeface="Proxima Nova"/>
                <a:ea typeface="Proxima Nova"/>
                <a:cs typeface="Proxima Nova"/>
                <a:sym typeface="Proxima Nova"/>
              </a:rPr>
              <a:t>gradient vanishing</a:t>
            </a:r>
            <a:r>
              <a:rPr lang="en" sz="3000">
                <a:latin typeface="Proxima Nova"/>
                <a:ea typeface="Proxima Nova"/>
                <a:cs typeface="Proxima Nova"/>
                <a:sym typeface="Proxima Nova"/>
              </a:rPr>
              <a:t>” *</a:t>
            </a:r>
          </a:p>
        </p:txBody>
      </p:sp>
      <p:sp>
        <p:nvSpPr>
          <p:cNvPr id="161" name="Shape 161"/>
          <p:cNvSpPr txBox="1"/>
          <p:nvPr/>
        </p:nvSpPr>
        <p:spPr>
          <a:xfrm>
            <a:off x="-33400" y="4833400"/>
            <a:ext cx="9144000" cy="267300"/>
          </a:xfrm>
          <a:prstGeom prst="rect">
            <a:avLst/>
          </a:prstGeom>
          <a:noFill/>
          <a:ln>
            <a:noFill/>
          </a:ln>
        </p:spPr>
        <p:txBody>
          <a:bodyPr anchorCtr="0" anchor="t" bIns="91425" lIns="91425" rIns="91425" tIns="91425">
            <a:noAutofit/>
          </a:bodyPr>
          <a:lstStyle/>
          <a:p>
            <a:pPr lvl="0" algn="ctr">
              <a:spcBef>
                <a:spcPts val="0"/>
              </a:spcBef>
              <a:buNone/>
            </a:pPr>
            <a:r>
              <a:rPr lang="en" sz="900">
                <a:latin typeface="Proxima Nova"/>
                <a:ea typeface="Proxima Nova"/>
                <a:cs typeface="Proxima Nova"/>
                <a:sym typeface="Proxima Nova"/>
              </a:rPr>
              <a:t>* </a:t>
            </a:r>
            <a:r>
              <a:rPr lang="en" sz="900">
                <a:latin typeface="Proxima Nova"/>
                <a:ea typeface="Proxima Nova"/>
                <a:cs typeface="Proxima Nova"/>
                <a:sym typeface="Proxima Nova"/>
              </a:rPr>
              <a:t>Pulled from a whiteboard; likely written by a CMU Grad Student.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latin typeface="Proxima Nova"/>
                <a:ea typeface="Proxima Nova"/>
                <a:cs typeface="Proxima Nova"/>
                <a:sym typeface="Proxima Nova"/>
              </a:rPr>
              <a:t>Long Short Term Memory Networks</a:t>
            </a:r>
          </a:p>
        </p:txBody>
      </p:sp>
      <p:pic>
        <p:nvPicPr>
          <p:cNvPr id="167" name="Shape 167"/>
          <p:cNvPicPr preferRelativeResize="0"/>
          <p:nvPr/>
        </p:nvPicPr>
        <p:blipFill>
          <a:blip r:embed="rId3">
            <a:alphaModFix/>
          </a:blip>
          <a:stretch>
            <a:fillRect/>
          </a:stretch>
        </p:blipFill>
        <p:spPr>
          <a:xfrm>
            <a:off x="1033377" y="1919074"/>
            <a:ext cx="7077246" cy="2710200"/>
          </a:xfrm>
          <a:prstGeom prst="rect">
            <a:avLst/>
          </a:prstGeom>
          <a:noFill/>
          <a:ln>
            <a:noFill/>
          </a:ln>
        </p:spPr>
      </p:pic>
      <p:pic>
        <p:nvPicPr>
          <p:cNvPr id="168" name="Shape 168"/>
          <p:cNvPicPr preferRelativeResize="0"/>
          <p:nvPr/>
        </p:nvPicPr>
        <p:blipFill>
          <a:blip r:embed="rId4">
            <a:alphaModFix/>
          </a:blip>
          <a:stretch>
            <a:fillRect/>
          </a:stretch>
        </p:blipFill>
        <p:spPr>
          <a:xfrm>
            <a:off x="1090501" y="1931549"/>
            <a:ext cx="6994172" cy="2710199"/>
          </a:xfrm>
          <a:prstGeom prst="rect">
            <a:avLst/>
          </a:prstGeom>
          <a:noFill/>
          <a:ln>
            <a:noFill/>
          </a:ln>
        </p:spPr>
      </p:pic>
      <p:sp>
        <p:nvSpPr>
          <p:cNvPr id="169" name="Shape 169"/>
          <p:cNvSpPr txBox="1"/>
          <p:nvPr/>
        </p:nvSpPr>
        <p:spPr>
          <a:xfrm>
            <a:off x="4230300" y="4767600"/>
            <a:ext cx="4913700" cy="452100"/>
          </a:xfrm>
          <a:prstGeom prst="rect">
            <a:avLst/>
          </a:prstGeom>
          <a:noFill/>
          <a:ln>
            <a:noFill/>
          </a:ln>
        </p:spPr>
        <p:txBody>
          <a:bodyPr anchorCtr="0" anchor="ctr" bIns="91425" lIns="91425" rIns="91425" tIns="91425">
            <a:noAutofit/>
          </a:bodyPr>
          <a:lstStyle/>
          <a:p>
            <a:pPr lvl="0" rtl="0" algn="r">
              <a:spcBef>
                <a:spcPts val="0"/>
              </a:spcBef>
              <a:buNone/>
            </a:pPr>
            <a:r>
              <a:rPr lang="en" sz="700"/>
              <a:t>http://colah.github.io/posts/2015-08-Understanding-LSTMs/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latin typeface="Proxima Nova"/>
                <a:ea typeface="Proxima Nova"/>
                <a:cs typeface="Proxima Nova"/>
                <a:sym typeface="Proxima Nova"/>
              </a:rPr>
              <a:t>Long Short Term Memory Networks</a:t>
            </a:r>
          </a:p>
        </p:txBody>
      </p:sp>
      <p:pic>
        <p:nvPicPr>
          <p:cNvPr id="175" name="Shape 175"/>
          <p:cNvPicPr preferRelativeResize="0"/>
          <p:nvPr/>
        </p:nvPicPr>
        <p:blipFill>
          <a:blip r:embed="rId3">
            <a:alphaModFix/>
          </a:blip>
          <a:stretch>
            <a:fillRect/>
          </a:stretch>
        </p:blipFill>
        <p:spPr>
          <a:xfrm>
            <a:off x="2319375" y="1919075"/>
            <a:ext cx="4269749" cy="2864849"/>
          </a:xfrm>
          <a:prstGeom prst="rect">
            <a:avLst/>
          </a:prstGeom>
          <a:noFill/>
          <a:ln>
            <a:noFill/>
          </a:ln>
        </p:spPr>
      </p:pic>
      <p:sp>
        <p:nvSpPr>
          <p:cNvPr id="176" name="Shape 176"/>
          <p:cNvSpPr txBox="1"/>
          <p:nvPr/>
        </p:nvSpPr>
        <p:spPr>
          <a:xfrm>
            <a:off x="4230300" y="4767600"/>
            <a:ext cx="4913700" cy="452100"/>
          </a:xfrm>
          <a:prstGeom prst="rect">
            <a:avLst/>
          </a:prstGeom>
          <a:noFill/>
          <a:ln>
            <a:noFill/>
          </a:ln>
        </p:spPr>
        <p:txBody>
          <a:bodyPr anchorCtr="0" anchor="ctr" bIns="91425" lIns="91425" rIns="91425" tIns="91425">
            <a:noAutofit/>
          </a:bodyPr>
          <a:lstStyle/>
          <a:p>
            <a:pPr lvl="0" rtl="0" algn="r">
              <a:spcBef>
                <a:spcPts val="0"/>
              </a:spcBef>
              <a:buNone/>
            </a:pPr>
            <a:r>
              <a:rPr lang="en" sz="700"/>
              <a:t>http://colah.github.io/posts/2015-08-Understanding-LSTMs/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latin typeface="Proxima Nova"/>
                <a:ea typeface="Proxima Nova"/>
                <a:cs typeface="Proxima Nova"/>
                <a:sym typeface="Proxima Nova"/>
              </a:rPr>
              <a:t>Long Short Term Memory Networks</a:t>
            </a:r>
          </a:p>
        </p:txBody>
      </p:sp>
      <p:pic>
        <p:nvPicPr>
          <p:cNvPr id="182" name="Shape 182"/>
          <p:cNvPicPr preferRelativeResize="0"/>
          <p:nvPr/>
        </p:nvPicPr>
        <p:blipFill>
          <a:blip r:embed="rId3">
            <a:alphaModFix/>
          </a:blip>
          <a:stretch>
            <a:fillRect/>
          </a:stretch>
        </p:blipFill>
        <p:spPr>
          <a:xfrm>
            <a:off x="3145774" y="2284750"/>
            <a:ext cx="5548224" cy="2149899"/>
          </a:xfrm>
          <a:prstGeom prst="rect">
            <a:avLst/>
          </a:prstGeom>
          <a:noFill/>
          <a:ln>
            <a:noFill/>
          </a:ln>
        </p:spPr>
      </p:pic>
      <p:sp>
        <p:nvSpPr>
          <p:cNvPr id="183" name="Shape 183"/>
          <p:cNvSpPr txBox="1"/>
          <p:nvPr/>
        </p:nvSpPr>
        <p:spPr>
          <a:xfrm>
            <a:off x="213875" y="2053125"/>
            <a:ext cx="2790900" cy="2855100"/>
          </a:xfrm>
          <a:prstGeom prst="rect">
            <a:avLst/>
          </a:prstGeom>
          <a:noFill/>
          <a:ln>
            <a:noFill/>
          </a:ln>
        </p:spPr>
        <p:txBody>
          <a:bodyPr anchorCtr="0" anchor="t" bIns="91425" lIns="91425" rIns="91425" tIns="91425">
            <a:noAutofit/>
          </a:bodyPr>
          <a:lstStyle/>
          <a:p>
            <a:pPr indent="-381000" lvl="0" marL="457200" rtl="0">
              <a:spcBef>
                <a:spcPts val="0"/>
              </a:spcBef>
              <a:buSzPct val="100000"/>
              <a:buFont typeface="Proxima Nova"/>
              <a:buAutoNum type="arabicPeriod"/>
            </a:pPr>
            <a:r>
              <a:rPr b="1" lang="en" sz="2400">
                <a:latin typeface="Proxima Nova"/>
                <a:ea typeface="Proxima Nova"/>
                <a:cs typeface="Proxima Nova"/>
                <a:sym typeface="Proxima Nova"/>
              </a:rPr>
              <a:t>Forget</a:t>
            </a:r>
            <a:r>
              <a:rPr lang="en" sz="2400">
                <a:latin typeface="Proxima Nova"/>
                <a:ea typeface="Proxima Nova"/>
                <a:cs typeface="Proxima Nova"/>
                <a:sym typeface="Proxima Nova"/>
              </a:rPr>
              <a:t> Gate</a:t>
            </a:r>
          </a:p>
          <a:p>
            <a:pPr indent="-381000" lvl="0" marL="457200" rtl="0">
              <a:spcBef>
                <a:spcPts val="0"/>
              </a:spcBef>
              <a:buSzPct val="100000"/>
              <a:buFont typeface="Proxima Nova"/>
              <a:buAutoNum type="arabicPeriod"/>
            </a:pPr>
            <a:r>
              <a:rPr b="1" lang="en" sz="2400">
                <a:latin typeface="Proxima Nova"/>
                <a:ea typeface="Proxima Nova"/>
                <a:cs typeface="Proxima Nova"/>
                <a:sym typeface="Proxima Nova"/>
              </a:rPr>
              <a:t>Input</a:t>
            </a:r>
            <a:r>
              <a:rPr lang="en" sz="2400">
                <a:latin typeface="Proxima Nova"/>
                <a:ea typeface="Proxima Nova"/>
                <a:cs typeface="Proxima Nova"/>
                <a:sym typeface="Proxima Nova"/>
              </a:rPr>
              <a:t> Gate</a:t>
            </a:r>
          </a:p>
          <a:p>
            <a:pPr indent="-381000" lvl="0" marL="457200">
              <a:spcBef>
                <a:spcPts val="0"/>
              </a:spcBef>
              <a:buSzPct val="100000"/>
              <a:buFont typeface="Proxima Nova"/>
              <a:buAutoNum type="arabicPeriod"/>
            </a:pPr>
            <a:r>
              <a:rPr b="1" lang="en" sz="2400">
                <a:latin typeface="Proxima Nova"/>
                <a:ea typeface="Proxima Nova"/>
                <a:cs typeface="Proxima Nova"/>
                <a:sym typeface="Proxima Nova"/>
              </a:rPr>
              <a:t>Output</a:t>
            </a:r>
            <a:r>
              <a:rPr lang="en" sz="2400">
                <a:latin typeface="Proxima Nova"/>
                <a:ea typeface="Proxima Nova"/>
                <a:cs typeface="Proxima Nova"/>
                <a:sym typeface="Proxima Nova"/>
              </a:rPr>
              <a:t> Gate</a:t>
            </a:r>
          </a:p>
        </p:txBody>
      </p:sp>
      <p:cxnSp>
        <p:nvCxnSpPr>
          <p:cNvPr id="184" name="Shape 184"/>
          <p:cNvCxnSpPr/>
          <p:nvPr/>
        </p:nvCxnSpPr>
        <p:spPr>
          <a:xfrm>
            <a:off x="2438075" y="2363225"/>
            <a:ext cx="2684100" cy="1176300"/>
          </a:xfrm>
          <a:prstGeom prst="straightConnector1">
            <a:avLst/>
          </a:prstGeom>
          <a:noFill/>
          <a:ln cap="flat" cmpd="sng" w="38100">
            <a:solidFill>
              <a:schemeClr val="dk2"/>
            </a:solidFill>
            <a:prstDash val="solid"/>
            <a:round/>
            <a:headEnd len="lg" w="lg" type="none"/>
            <a:tailEnd len="lg" w="lg" type="stealth"/>
          </a:ln>
        </p:spPr>
      </p:cxnSp>
      <p:cxnSp>
        <p:nvCxnSpPr>
          <p:cNvPr id="185" name="Shape 185"/>
          <p:cNvCxnSpPr/>
          <p:nvPr/>
        </p:nvCxnSpPr>
        <p:spPr>
          <a:xfrm>
            <a:off x="2277675" y="2705425"/>
            <a:ext cx="3175800" cy="791400"/>
          </a:xfrm>
          <a:prstGeom prst="straightConnector1">
            <a:avLst/>
          </a:prstGeom>
          <a:noFill/>
          <a:ln cap="flat" cmpd="sng" w="38100">
            <a:solidFill>
              <a:schemeClr val="dk2"/>
            </a:solidFill>
            <a:prstDash val="solid"/>
            <a:round/>
            <a:headEnd len="lg" w="lg" type="none"/>
            <a:tailEnd len="lg" w="lg" type="stealth"/>
          </a:ln>
        </p:spPr>
      </p:cxnSp>
      <p:sp>
        <p:nvSpPr>
          <p:cNvPr id="186" name="Shape 186"/>
          <p:cNvSpPr/>
          <p:nvPr/>
        </p:nvSpPr>
        <p:spPr>
          <a:xfrm>
            <a:off x="2320450" y="3229400"/>
            <a:ext cx="3721300" cy="929250"/>
          </a:xfrm>
          <a:custGeom>
            <a:pathLst>
              <a:path extrusionOk="0" h="37170" w="148852">
                <a:moveTo>
                  <a:pt x="0" y="0"/>
                </a:moveTo>
                <a:cubicBezTo>
                  <a:pt x="4420" y="6130"/>
                  <a:pt x="1711" y="33577"/>
                  <a:pt x="26520" y="36785"/>
                </a:cubicBezTo>
                <a:cubicBezTo>
                  <a:pt x="51328" y="39993"/>
                  <a:pt x="128463" y="22170"/>
                  <a:pt x="148852" y="19248"/>
                </a:cubicBezTo>
              </a:path>
            </a:pathLst>
          </a:custGeom>
          <a:noFill/>
          <a:ln cap="flat" cmpd="sng" w="38100">
            <a:solidFill>
              <a:schemeClr val="dk2"/>
            </a:solidFill>
            <a:prstDash val="solid"/>
            <a:round/>
            <a:headEnd len="lg" w="lg" type="none"/>
            <a:tailEnd len="lg" w="lg" type="stealth"/>
          </a:ln>
        </p:spPr>
      </p:sp>
      <p:sp>
        <p:nvSpPr>
          <p:cNvPr id="187" name="Shape 187"/>
          <p:cNvSpPr txBox="1"/>
          <p:nvPr/>
        </p:nvSpPr>
        <p:spPr>
          <a:xfrm>
            <a:off x="4230300" y="4767600"/>
            <a:ext cx="4913700" cy="452100"/>
          </a:xfrm>
          <a:prstGeom prst="rect">
            <a:avLst/>
          </a:prstGeom>
          <a:noFill/>
          <a:ln>
            <a:noFill/>
          </a:ln>
        </p:spPr>
        <p:txBody>
          <a:bodyPr anchorCtr="0" anchor="ctr" bIns="91425" lIns="91425" rIns="91425" tIns="91425">
            <a:noAutofit/>
          </a:bodyPr>
          <a:lstStyle/>
          <a:p>
            <a:pPr lvl="0" rtl="0" algn="r">
              <a:spcBef>
                <a:spcPts val="0"/>
              </a:spcBef>
              <a:buNone/>
            </a:pPr>
            <a:r>
              <a:rPr lang="en" sz="700"/>
              <a:t>http://colah.github.io/posts/2015-08-Understanding-LSTMs/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
                                        <p:tgtEl>
                                          <p:spTgt spid="185"/>
                                        </p:tgtEl>
                                      </p:cBhvr>
                                    </p:animEffect>
                                  </p:childTnLst>
                                </p:cTn>
                              </p:par>
                              <p:par>
                                <p:cTn fill="hold" nodeType="withEffect" presetClass="exit" presetID="10" presetSubtype="0">
                                  <p:stCondLst>
                                    <p:cond delay="0"/>
                                  </p:stCondLst>
                                  <p:childTnLst>
                                    <p:animEffect filter="fade" transition="out">
                                      <p:cBhvr>
                                        <p:cTn dur="1"/>
                                        <p:tgtEl>
                                          <p:spTgt spid="184"/>
                                        </p:tgtEl>
                                      </p:cBhvr>
                                    </p:animEffect>
                                    <p:set>
                                      <p:cBhvr>
                                        <p:cTn dur="1" fill="hold">
                                          <p:stCondLst>
                                            <p:cond delay="0"/>
                                          </p:stCondLst>
                                        </p:cTn>
                                        <p:tgtEl>
                                          <p:spTgt spid="1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
                                        <p:tgtEl>
                                          <p:spTgt spid="186"/>
                                        </p:tgtEl>
                                      </p:cBhvr>
                                    </p:animEffect>
                                  </p:childTnLst>
                                </p:cTn>
                              </p:par>
                              <p:par>
                                <p:cTn fill="hold" nodeType="withEffect" presetClass="exit" presetID="10" presetSubtype="0">
                                  <p:stCondLst>
                                    <p:cond delay="0"/>
                                  </p:stCondLst>
                                  <p:childTnLst>
                                    <p:animEffect filter="fade" transition="out">
                                      <p:cBhvr>
                                        <p:cTn dur="1"/>
                                        <p:tgtEl>
                                          <p:spTgt spid="185"/>
                                        </p:tgtEl>
                                      </p:cBhvr>
                                    </p:animEffect>
                                    <p:set>
                                      <p:cBhvr>
                                        <p:cTn dur="1" fill="hold">
                                          <p:stCondLst>
                                            <p:cond delay="0"/>
                                          </p:stCondLst>
                                        </p:cTn>
                                        <p:tgtEl>
                                          <p:spTgt spid="1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b="1" lang="en"/>
              <a:t>Forget</a:t>
            </a:r>
            <a:r>
              <a:rPr lang="en"/>
              <a:t> Gate</a:t>
            </a:r>
          </a:p>
        </p:txBody>
      </p:sp>
      <p:sp>
        <p:nvSpPr>
          <p:cNvPr id="193" name="Shape 193"/>
          <p:cNvSpPr txBox="1"/>
          <p:nvPr/>
        </p:nvSpPr>
        <p:spPr>
          <a:xfrm>
            <a:off x="213875" y="1882024"/>
            <a:ext cx="4186800" cy="3036900"/>
          </a:xfrm>
          <a:prstGeom prst="rect">
            <a:avLst/>
          </a:prstGeom>
          <a:noFill/>
          <a:ln>
            <a:noFill/>
          </a:ln>
        </p:spPr>
        <p:txBody>
          <a:bodyPr anchorCtr="0" anchor="t" bIns="91425" lIns="91425" rIns="91425" tIns="91425">
            <a:noAutofit/>
          </a:bodyPr>
          <a:lstStyle/>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Takes in h</a:t>
            </a:r>
            <a:r>
              <a:rPr baseline="-25000" lang="en" sz="1800">
                <a:latin typeface="Proxima Nova"/>
                <a:ea typeface="Proxima Nova"/>
                <a:cs typeface="Proxima Nova"/>
                <a:sym typeface="Proxima Nova"/>
              </a:rPr>
              <a:t>t-1</a:t>
            </a:r>
            <a:r>
              <a:rPr lang="en" sz="1800">
                <a:latin typeface="Proxima Nova"/>
                <a:ea typeface="Proxima Nova"/>
                <a:cs typeface="Proxima Nova"/>
                <a:sym typeface="Proxima Nova"/>
              </a:rPr>
              <a:t> concat x</a:t>
            </a:r>
            <a:r>
              <a:rPr baseline="-25000" lang="en" sz="1800">
                <a:latin typeface="Proxima Nova"/>
                <a:ea typeface="Proxima Nova"/>
                <a:cs typeface="Proxima Nova"/>
                <a:sym typeface="Proxima Nova"/>
              </a:rPr>
              <a:t>t </a:t>
            </a:r>
            <a:r>
              <a:rPr lang="en" sz="1800">
                <a:latin typeface="Proxima Nova"/>
                <a:ea typeface="Proxima Nova"/>
                <a:cs typeface="Proxima Nova"/>
                <a:sym typeface="Proxima Nova"/>
              </a:rPr>
              <a:t>and outputs a number between 0 and 1 for each number in the cell state.</a:t>
            </a:r>
            <a:br>
              <a:rPr lang="en" sz="1800">
                <a:latin typeface="Proxima Nova"/>
                <a:ea typeface="Proxima Nova"/>
                <a:cs typeface="Proxima Nova"/>
                <a:sym typeface="Proxima Nova"/>
              </a:rPr>
            </a:br>
          </a:p>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That output filters the cell state, selectively choosing how much of each node to forget.</a:t>
            </a:r>
          </a:p>
        </p:txBody>
      </p:sp>
      <p:pic>
        <p:nvPicPr>
          <p:cNvPr id="194" name="Shape 194"/>
          <p:cNvPicPr preferRelativeResize="0"/>
          <p:nvPr/>
        </p:nvPicPr>
        <p:blipFill rotWithShape="1">
          <a:blip r:embed="rId3">
            <a:alphaModFix/>
          </a:blip>
          <a:srcRect b="0" l="0" r="51874" t="0"/>
          <a:stretch/>
        </p:blipFill>
        <p:spPr>
          <a:xfrm>
            <a:off x="4639687" y="1950656"/>
            <a:ext cx="4186798" cy="2687037"/>
          </a:xfrm>
          <a:prstGeom prst="rect">
            <a:avLst/>
          </a:prstGeom>
          <a:noFill/>
          <a:ln>
            <a:noFill/>
          </a:ln>
        </p:spPr>
      </p:pic>
      <p:pic>
        <p:nvPicPr>
          <p:cNvPr id="195" name="Shape 195"/>
          <p:cNvPicPr preferRelativeResize="0"/>
          <p:nvPr/>
        </p:nvPicPr>
        <p:blipFill rotWithShape="1">
          <a:blip r:embed="rId4">
            <a:alphaModFix/>
          </a:blip>
          <a:srcRect b="34405" l="50738" r="0" t="34408"/>
          <a:stretch/>
        </p:blipFill>
        <p:spPr>
          <a:xfrm>
            <a:off x="213875" y="3885725"/>
            <a:ext cx="4504326" cy="880800"/>
          </a:xfrm>
          <a:prstGeom prst="rect">
            <a:avLst/>
          </a:prstGeom>
          <a:noFill/>
          <a:ln>
            <a:noFill/>
          </a:ln>
        </p:spPr>
      </p:pic>
      <p:sp>
        <p:nvSpPr>
          <p:cNvPr id="196" name="Shape 196"/>
          <p:cNvSpPr txBox="1"/>
          <p:nvPr/>
        </p:nvSpPr>
        <p:spPr>
          <a:xfrm>
            <a:off x="4230300" y="4767600"/>
            <a:ext cx="4913700" cy="452100"/>
          </a:xfrm>
          <a:prstGeom prst="rect">
            <a:avLst/>
          </a:prstGeom>
          <a:noFill/>
          <a:ln>
            <a:noFill/>
          </a:ln>
        </p:spPr>
        <p:txBody>
          <a:bodyPr anchorCtr="0" anchor="ctr" bIns="91425" lIns="91425" rIns="91425" tIns="91425">
            <a:noAutofit/>
          </a:bodyPr>
          <a:lstStyle/>
          <a:p>
            <a:pPr lvl="0" rtl="0" algn="r">
              <a:spcBef>
                <a:spcPts val="0"/>
              </a:spcBef>
              <a:buNone/>
            </a:pPr>
            <a:r>
              <a:rPr lang="en" sz="700"/>
              <a:t>http://colah.github.io/posts/2015-08-Understanding-LSTMs/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b="1" lang="en"/>
              <a:t>Input</a:t>
            </a:r>
            <a:r>
              <a:rPr lang="en"/>
              <a:t> Gate</a:t>
            </a:r>
          </a:p>
        </p:txBody>
      </p:sp>
      <p:sp>
        <p:nvSpPr>
          <p:cNvPr id="202" name="Shape 202"/>
          <p:cNvSpPr txBox="1"/>
          <p:nvPr/>
        </p:nvSpPr>
        <p:spPr>
          <a:xfrm>
            <a:off x="213875" y="1882024"/>
            <a:ext cx="4186800" cy="3036900"/>
          </a:xfrm>
          <a:prstGeom prst="rect">
            <a:avLst/>
          </a:prstGeom>
          <a:noFill/>
          <a:ln>
            <a:noFill/>
          </a:ln>
        </p:spPr>
        <p:txBody>
          <a:bodyPr anchorCtr="0" anchor="t" bIns="91425" lIns="91425" rIns="91425" tIns="91425">
            <a:noAutofit/>
          </a:bodyPr>
          <a:lstStyle/>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Sigmoid Input gate decides what new information can flow in.</a:t>
            </a:r>
            <a:br>
              <a:rPr lang="en" sz="1800">
                <a:latin typeface="Proxima Nova"/>
                <a:ea typeface="Proxima Nova"/>
                <a:cs typeface="Proxima Nova"/>
                <a:sym typeface="Proxima Nova"/>
              </a:rPr>
            </a:br>
          </a:p>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Tanh layer creates a vector of new candidate values that could be added.</a:t>
            </a:r>
          </a:p>
        </p:txBody>
      </p:sp>
      <p:pic>
        <p:nvPicPr>
          <p:cNvPr id="203" name="Shape 203"/>
          <p:cNvPicPr preferRelativeResize="0"/>
          <p:nvPr/>
        </p:nvPicPr>
        <p:blipFill rotWithShape="1">
          <a:blip r:embed="rId3">
            <a:alphaModFix/>
          </a:blip>
          <a:srcRect b="0" l="0" r="50900" t="0"/>
          <a:stretch/>
        </p:blipFill>
        <p:spPr>
          <a:xfrm>
            <a:off x="4630849" y="2007349"/>
            <a:ext cx="4186798" cy="2633850"/>
          </a:xfrm>
          <a:prstGeom prst="rect">
            <a:avLst/>
          </a:prstGeom>
          <a:noFill/>
          <a:ln>
            <a:noFill/>
          </a:ln>
        </p:spPr>
      </p:pic>
      <p:pic>
        <p:nvPicPr>
          <p:cNvPr id="204" name="Shape 204"/>
          <p:cNvPicPr preferRelativeResize="0"/>
          <p:nvPr/>
        </p:nvPicPr>
        <p:blipFill rotWithShape="1">
          <a:blip r:embed="rId4">
            <a:alphaModFix/>
          </a:blip>
          <a:srcRect b="29763" l="52707" r="0" t="34151"/>
          <a:stretch/>
        </p:blipFill>
        <p:spPr>
          <a:xfrm>
            <a:off x="372825" y="3876024"/>
            <a:ext cx="4006449" cy="944275"/>
          </a:xfrm>
          <a:prstGeom prst="rect">
            <a:avLst/>
          </a:prstGeom>
          <a:noFill/>
          <a:ln>
            <a:noFill/>
          </a:ln>
        </p:spPr>
      </p:pic>
      <p:sp>
        <p:nvSpPr>
          <p:cNvPr id="205" name="Shape 205"/>
          <p:cNvSpPr txBox="1"/>
          <p:nvPr/>
        </p:nvSpPr>
        <p:spPr>
          <a:xfrm>
            <a:off x="4230300" y="4767600"/>
            <a:ext cx="4913700" cy="452100"/>
          </a:xfrm>
          <a:prstGeom prst="rect">
            <a:avLst/>
          </a:prstGeom>
          <a:noFill/>
          <a:ln>
            <a:noFill/>
          </a:ln>
        </p:spPr>
        <p:txBody>
          <a:bodyPr anchorCtr="0" anchor="ctr" bIns="91425" lIns="91425" rIns="91425" tIns="91425">
            <a:noAutofit/>
          </a:bodyPr>
          <a:lstStyle/>
          <a:p>
            <a:pPr lvl="0" rtl="0" algn="r">
              <a:spcBef>
                <a:spcPts val="0"/>
              </a:spcBef>
              <a:buNone/>
            </a:pPr>
            <a:r>
              <a:rPr lang="en" sz="700"/>
              <a:t>http://colah.github.io/posts/2015-08-Understanding-LSTMs/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Background/Motivation</a:t>
            </a:r>
          </a:p>
        </p:txBody>
      </p:sp>
      <p:sp>
        <p:nvSpPr>
          <p:cNvPr id="75" name="Shape 75"/>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pPr>
            <a:r>
              <a:rPr lang="en"/>
              <a:t>State-of-the-art in sequence learning</a:t>
            </a:r>
          </a:p>
          <a:p>
            <a:pPr indent="-228600" lvl="0" marL="457200" rtl="0">
              <a:spcBef>
                <a:spcPts val="0"/>
              </a:spcBef>
            </a:pPr>
            <a:r>
              <a:rPr lang="en"/>
              <a:t>Address the issue of remembering information</a:t>
            </a:r>
          </a:p>
          <a:p>
            <a:pPr indent="-228600" lvl="0" marL="457200" rtl="0">
              <a:spcBef>
                <a:spcPts val="0"/>
              </a:spcBef>
            </a:pPr>
            <a:r>
              <a:rPr lang="en"/>
              <a:t>Useful for analyzing sequential data </a:t>
            </a:r>
          </a:p>
          <a:p>
            <a:pPr indent="-228600" lvl="0" marL="457200">
              <a:spcBef>
                <a:spcPts val="0"/>
              </a:spcBef>
            </a:pPr>
            <a:r>
              <a:rPr lang="en"/>
              <a:t>Cells within RNNs and LSTMs maintain an internal state</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Putting it together</a:t>
            </a:r>
          </a:p>
        </p:txBody>
      </p:sp>
      <p:sp>
        <p:nvSpPr>
          <p:cNvPr id="211" name="Shape 211"/>
          <p:cNvSpPr txBox="1"/>
          <p:nvPr/>
        </p:nvSpPr>
        <p:spPr>
          <a:xfrm>
            <a:off x="213875" y="1882024"/>
            <a:ext cx="4186800" cy="3036900"/>
          </a:xfrm>
          <a:prstGeom prst="rect">
            <a:avLst/>
          </a:prstGeom>
          <a:noFill/>
          <a:ln>
            <a:noFill/>
          </a:ln>
        </p:spPr>
        <p:txBody>
          <a:bodyPr anchorCtr="0" anchor="t" bIns="91425" lIns="91425" rIns="91425" tIns="91425">
            <a:noAutofit/>
          </a:bodyPr>
          <a:lstStyle/>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Apply forget gate</a:t>
            </a:r>
          </a:p>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Compute new candidate cell state</a:t>
            </a:r>
          </a:p>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Filter in new cell state</a:t>
            </a:r>
          </a:p>
        </p:txBody>
      </p:sp>
      <p:pic>
        <p:nvPicPr>
          <p:cNvPr id="212" name="Shape 212"/>
          <p:cNvPicPr preferRelativeResize="0"/>
          <p:nvPr/>
        </p:nvPicPr>
        <p:blipFill rotWithShape="1">
          <a:blip r:embed="rId3">
            <a:alphaModFix/>
          </a:blip>
          <a:srcRect b="0" l="0" r="50857" t="0"/>
          <a:stretch/>
        </p:blipFill>
        <p:spPr>
          <a:xfrm>
            <a:off x="4553074" y="2114141"/>
            <a:ext cx="4093147" cy="2572667"/>
          </a:xfrm>
          <a:prstGeom prst="rect">
            <a:avLst/>
          </a:prstGeom>
          <a:noFill/>
          <a:ln>
            <a:noFill/>
          </a:ln>
        </p:spPr>
      </p:pic>
      <p:pic>
        <p:nvPicPr>
          <p:cNvPr id="213" name="Shape 213"/>
          <p:cNvPicPr preferRelativeResize="0"/>
          <p:nvPr/>
        </p:nvPicPr>
        <p:blipFill rotWithShape="1">
          <a:blip r:embed="rId4">
            <a:alphaModFix/>
          </a:blip>
          <a:srcRect b="30054" l="49786" r="39039" t="30054"/>
          <a:stretch/>
        </p:blipFill>
        <p:spPr>
          <a:xfrm>
            <a:off x="213875" y="3792275"/>
            <a:ext cx="1021724" cy="1126650"/>
          </a:xfrm>
          <a:prstGeom prst="rect">
            <a:avLst/>
          </a:prstGeom>
          <a:noFill/>
          <a:ln>
            <a:noFill/>
          </a:ln>
        </p:spPr>
      </p:pic>
      <p:pic>
        <p:nvPicPr>
          <p:cNvPr id="214" name="Shape 214"/>
          <p:cNvPicPr preferRelativeResize="0"/>
          <p:nvPr/>
        </p:nvPicPr>
        <p:blipFill rotWithShape="1">
          <a:blip r:embed="rId4">
            <a:alphaModFix/>
          </a:blip>
          <a:srcRect b="30054" l="60959" r="25633" t="30054"/>
          <a:stretch/>
        </p:blipFill>
        <p:spPr>
          <a:xfrm>
            <a:off x="1235599" y="3792275"/>
            <a:ext cx="1225999" cy="1126650"/>
          </a:xfrm>
          <a:prstGeom prst="rect">
            <a:avLst/>
          </a:prstGeom>
          <a:noFill/>
          <a:ln>
            <a:noFill/>
          </a:ln>
        </p:spPr>
      </p:pic>
      <p:pic>
        <p:nvPicPr>
          <p:cNvPr id="215" name="Shape 215"/>
          <p:cNvPicPr preferRelativeResize="0"/>
          <p:nvPr/>
        </p:nvPicPr>
        <p:blipFill rotWithShape="1">
          <a:blip r:embed="rId4">
            <a:alphaModFix/>
          </a:blip>
          <a:srcRect b="30054" l="74680" r="11912" t="30054"/>
          <a:stretch/>
        </p:blipFill>
        <p:spPr>
          <a:xfrm>
            <a:off x="2490349" y="3792275"/>
            <a:ext cx="1225999" cy="1126650"/>
          </a:xfrm>
          <a:prstGeom prst="rect">
            <a:avLst/>
          </a:prstGeom>
          <a:noFill/>
          <a:ln>
            <a:noFill/>
          </a:ln>
        </p:spPr>
      </p:pic>
      <p:sp>
        <p:nvSpPr>
          <p:cNvPr id="216" name="Shape 216"/>
          <p:cNvSpPr txBox="1"/>
          <p:nvPr/>
        </p:nvSpPr>
        <p:spPr>
          <a:xfrm>
            <a:off x="4230300" y="4767600"/>
            <a:ext cx="4913700" cy="452100"/>
          </a:xfrm>
          <a:prstGeom prst="rect">
            <a:avLst/>
          </a:prstGeom>
          <a:noFill/>
          <a:ln>
            <a:noFill/>
          </a:ln>
        </p:spPr>
        <p:txBody>
          <a:bodyPr anchorCtr="0" anchor="ctr" bIns="91425" lIns="91425" rIns="91425" tIns="91425">
            <a:noAutofit/>
          </a:bodyPr>
          <a:lstStyle/>
          <a:p>
            <a:pPr lvl="0" rtl="0" algn="r">
              <a:spcBef>
                <a:spcPts val="0"/>
              </a:spcBef>
              <a:buNone/>
            </a:pPr>
            <a:r>
              <a:rPr lang="en" sz="700"/>
              <a:t>http://colah.github.io/posts/2015-08-Understanding-LSTMs/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b="1" lang="en"/>
              <a:t>Output</a:t>
            </a:r>
            <a:r>
              <a:rPr lang="en"/>
              <a:t> Gate</a:t>
            </a:r>
          </a:p>
        </p:txBody>
      </p:sp>
      <p:sp>
        <p:nvSpPr>
          <p:cNvPr id="222" name="Shape 222"/>
          <p:cNvSpPr txBox="1"/>
          <p:nvPr/>
        </p:nvSpPr>
        <p:spPr>
          <a:xfrm>
            <a:off x="213875" y="1882024"/>
            <a:ext cx="4186800" cy="3036900"/>
          </a:xfrm>
          <a:prstGeom prst="rect">
            <a:avLst/>
          </a:prstGeom>
          <a:noFill/>
          <a:ln>
            <a:noFill/>
          </a:ln>
        </p:spPr>
        <p:txBody>
          <a:bodyPr anchorCtr="0" anchor="t" bIns="91425" lIns="91425" rIns="91425" tIns="91425">
            <a:noAutofit/>
          </a:bodyPr>
          <a:lstStyle/>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Run new cell state through tanh to put values between -1 and 1.</a:t>
            </a:r>
            <a:br>
              <a:rPr lang="en" sz="1800">
                <a:latin typeface="Proxima Nova"/>
                <a:ea typeface="Proxima Nova"/>
                <a:cs typeface="Proxima Nova"/>
                <a:sym typeface="Proxima Nova"/>
              </a:rPr>
            </a:br>
          </a:p>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Multiply it by the output of the third sigmoid gate to decide what to output.</a:t>
            </a:r>
          </a:p>
        </p:txBody>
      </p:sp>
      <p:pic>
        <p:nvPicPr>
          <p:cNvPr id="223" name="Shape 223"/>
          <p:cNvPicPr preferRelativeResize="0"/>
          <p:nvPr/>
        </p:nvPicPr>
        <p:blipFill rotWithShape="1">
          <a:blip r:embed="rId3">
            <a:alphaModFix/>
          </a:blip>
          <a:srcRect b="0" l="0" r="49477" t="0"/>
          <a:stretch/>
        </p:blipFill>
        <p:spPr>
          <a:xfrm>
            <a:off x="4507200" y="2132833"/>
            <a:ext cx="4186798" cy="2559541"/>
          </a:xfrm>
          <a:prstGeom prst="rect">
            <a:avLst/>
          </a:prstGeom>
          <a:noFill/>
          <a:ln>
            <a:noFill/>
          </a:ln>
        </p:spPr>
      </p:pic>
      <p:pic>
        <p:nvPicPr>
          <p:cNvPr id="224" name="Shape 224"/>
          <p:cNvPicPr preferRelativeResize="0"/>
          <p:nvPr/>
        </p:nvPicPr>
        <p:blipFill rotWithShape="1">
          <a:blip r:embed="rId3">
            <a:alphaModFix/>
          </a:blip>
          <a:srcRect b="25596" l="52936" r="0" t="25591"/>
          <a:stretch/>
        </p:blipFill>
        <p:spPr>
          <a:xfrm>
            <a:off x="347399" y="3794475"/>
            <a:ext cx="3510201" cy="1124449"/>
          </a:xfrm>
          <a:prstGeom prst="rect">
            <a:avLst/>
          </a:prstGeom>
          <a:noFill/>
          <a:ln>
            <a:noFill/>
          </a:ln>
        </p:spPr>
      </p:pic>
      <p:sp>
        <p:nvSpPr>
          <p:cNvPr id="225" name="Shape 225"/>
          <p:cNvSpPr txBox="1"/>
          <p:nvPr/>
        </p:nvSpPr>
        <p:spPr>
          <a:xfrm>
            <a:off x="4230300" y="4767600"/>
            <a:ext cx="4913700" cy="452100"/>
          </a:xfrm>
          <a:prstGeom prst="rect">
            <a:avLst/>
          </a:prstGeom>
          <a:noFill/>
          <a:ln>
            <a:noFill/>
          </a:ln>
        </p:spPr>
        <p:txBody>
          <a:bodyPr anchorCtr="0" anchor="ctr" bIns="91425" lIns="91425" rIns="91425" tIns="91425">
            <a:noAutofit/>
          </a:bodyPr>
          <a:lstStyle/>
          <a:p>
            <a:pPr lvl="0" rtl="0" algn="r">
              <a:spcBef>
                <a:spcPts val="0"/>
              </a:spcBef>
              <a:buNone/>
            </a:pPr>
            <a:r>
              <a:rPr lang="en" sz="700"/>
              <a:t>http://colah.github.io/posts/2015-08-Understanding-LSTMs/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b="1" lang="en"/>
              <a:t>LSTM </a:t>
            </a:r>
            <a:r>
              <a:rPr lang="en"/>
              <a:t>Demo</a:t>
            </a:r>
          </a:p>
        </p:txBody>
      </p:sp>
      <p:sp>
        <p:nvSpPr>
          <p:cNvPr id="231" name="Shape 231" title="LSTM RNN Demo">
            <a:hlinkClick r:id="rId3"/>
          </p:cNvPr>
          <p:cNvSpPr/>
          <p:nvPr/>
        </p:nvSpPr>
        <p:spPr>
          <a:xfrm>
            <a:off x="4606675" y="1735025"/>
            <a:ext cx="4443033" cy="3332275"/>
          </a:xfrm>
          <a:prstGeom prst="rect">
            <a:avLst/>
          </a:prstGeom>
          <a:blipFill>
            <a:blip r:embed="rId4">
              <a:alphaModFix/>
            </a:blip>
            <a:stretch>
              <a:fillRect/>
            </a:stretch>
          </a:blipFill>
          <a:ln>
            <a:noFill/>
          </a:ln>
        </p:spPr>
      </p:sp>
      <p:sp>
        <p:nvSpPr>
          <p:cNvPr id="232" name="Shape 232"/>
          <p:cNvSpPr txBox="1"/>
          <p:nvPr/>
        </p:nvSpPr>
        <p:spPr>
          <a:xfrm>
            <a:off x="213875" y="1882024"/>
            <a:ext cx="4186800" cy="3036900"/>
          </a:xfrm>
          <a:prstGeom prst="rect">
            <a:avLst/>
          </a:prstGeom>
          <a:noFill/>
          <a:ln>
            <a:noFill/>
          </a:ln>
        </p:spPr>
        <p:txBody>
          <a:bodyPr anchorCtr="0" anchor="t" bIns="91425" lIns="91425" rIns="91425" tIns="91425">
            <a:noAutofit/>
          </a:bodyPr>
          <a:lstStyle/>
          <a:p>
            <a:pPr lvl="0" rtl="0">
              <a:spcBef>
                <a:spcPts val="0"/>
              </a:spcBef>
              <a:buNone/>
            </a:pPr>
            <a:r>
              <a:rPr lang="en" sz="1800">
                <a:latin typeface="Proxima Nova"/>
                <a:ea typeface="Proxima Nova"/>
                <a:cs typeface="Proxima Nova"/>
                <a:sym typeface="Proxima Nova"/>
              </a:rPr>
              <a:t>Row 1: Characters as they’re recognized</a:t>
            </a:r>
            <a:br>
              <a:rPr lang="en" sz="1800">
                <a:latin typeface="Proxima Nova"/>
                <a:ea typeface="Proxima Nova"/>
                <a:cs typeface="Proxima Nova"/>
                <a:sym typeface="Proxima Nova"/>
              </a:rPr>
            </a:br>
          </a:p>
          <a:p>
            <a:pPr lvl="0" rtl="0">
              <a:spcBef>
                <a:spcPts val="0"/>
              </a:spcBef>
              <a:buNone/>
            </a:pPr>
            <a:r>
              <a:rPr lang="en" sz="1800">
                <a:latin typeface="Proxima Nova"/>
                <a:ea typeface="Proxima Nova"/>
                <a:cs typeface="Proxima Nova"/>
                <a:sym typeface="Proxima Nova"/>
              </a:rPr>
              <a:t>Row 2: States of some memory cells</a:t>
            </a:r>
            <a:br>
              <a:rPr lang="en" sz="1800">
                <a:latin typeface="Proxima Nova"/>
                <a:ea typeface="Proxima Nova"/>
                <a:cs typeface="Proxima Nova"/>
                <a:sym typeface="Proxima Nova"/>
              </a:rPr>
            </a:br>
          </a:p>
          <a:p>
            <a:pPr lvl="0" rtl="0">
              <a:spcBef>
                <a:spcPts val="0"/>
              </a:spcBef>
              <a:buNone/>
            </a:pPr>
            <a:r>
              <a:rPr lang="en" sz="1800">
                <a:latin typeface="Proxima Nova"/>
                <a:ea typeface="Proxima Nova"/>
                <a:cs typeface="Proxima Nova"/>
                <a:sym typeface="Proxima Nova"/>
              </a:rPr>
              <a:t>Row 3: Writing as it’s analyzed</a:t>
            </a:r>
            <a:br>
              <a:rPr lang="en" sz="1800">
                <a:latin typeface="Proxima Nova"/>
                <a:ea typeface="Proxima Nova"/>
                <a:cs typeface="Proxima Nova"/>
                <a:sym typeface="Proxima Nova"/>
              </a:rPr>
            </a:br>
          </a:p>
          <a:p>
            <a:pPr lvl="0" rtl="0">
              <a:spcBef>
                <a:spcPts val="0"/>
              </a:spcBef>
              <a:buNone/>
            </a:pPr>
            <a:r>
              <a:rPr lang="en" sz="1800">
                <a:latin typeface="Proxima Nova"/>
                <a:ea typeface="Proxima Nova"/>
                <a:cs typeface="Proxima Nova"/>
                <a:sym typeface="Proxima Nova"/>
              </a:rPr>
              <a:t>Row 4: Gradient backpropagated to inputs from the most active character</a:t>
            </a:r>
          </a:p>
        </p:txBody>
      </p:sp>
      <p:pic>
        <p:nvPicPr>
          <p:cNvPr id="233" name="Shape 233"/>
          <p:cNvPicPr preferRelativeResize="0"/>
          <p:nvPr/>
        </p:nvPicPr>
        <p:blipFill rotWithShape="1">
          <a:blip r:embed="rId5">
            <a:alphaModFix/>
          </a:blip>
          <a:srcRect b="58087" l="0" r="0" t="0"/>
          <a:stretch/>
        </p:blipFill>
        <p:spPr>
          <a:xfrm>
            <a:off x="4108600" y="124544"/>
            <a:ext cx="4894348" cy="1427126"/>
          </a:xfrm>
          <a:prstGeom prst="rect">
            <a:avLst/>
          </a:prstGeom>
          <a:noFill/>
          <a:ln>
            <a:noFill/>
          </a:ln>
        </p:spPr>
      </p:pic>
      <p:sp>
        <p:nvSpPr>
          <p:cNvPr id="234" name="Shape 234"/>
          <p:cNvSpPr txBox="1"/>
          <p:nvPr/>
        </p:nvSpPr>
        <p:spPr>
          <a:xfrm>
            <a:off x="76200" y="4736775"/>
            <a:ext cx="3000000" cy="405900"/>
          </a:xfrm>
          <a:prstGeom prst="rect">
            <a:avLst/>
          </a:prstGeom>
          <a:noFill/>
          <a:ln>
            <a:noFill/>
          </a:ln>
        </p:spPr>
        <p:txBody>
          <a:bodyPr anchorCtr="0" anchor="ctr" bIns="91425" lIns="91425" rIns="91425" tIns="91425">
            <a:noAutofit/>
          </a:bodyPr>
          <a:lstStyle/>
          <a:p>
            <a:pPr lvl="0" rtl="0">
              <a:spcBef>
                <a:spcPts val="0"/>
              </a:spcBef>
              <a:buNone/>
            </a:pPr>
            <a:r>
              <a:rPr lang="en" sz="900"/>
              <a:t>https://arxiv.org/pdf/1308.0850.pdf</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460950" y="2065350"/>
            <a:ext cx="8222100" cy="1012800"/>
          </a:xfrm>
          <a:prstGeom prst="rect">
            <a:avLst/>
          </a:prstGeom>
        </p:spPr>
        <p:txBody>
          <a:bodyPr anchorCtr="0" anchor="ctr" bIns="91425" lIns="91425" rIns="91425" tIns="91425">
            <a:noAutofit/>
          </a:bodyPr>
          <a:lstStyle/>
          <a:p>
            <a:pPr lvl="0">
              <a:spcBef>
                <a:spcPts val="0"/>
              </a:spcBef>
              <a:buNone/>
            </a:pPr>
            <a:r>
              <a:rPr lang="en"/>
              <a:t>Variations on LSTM</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Peephole Connections</a:t>
            </a:r>
          </a:p>
        </p:txBody>
      </p:sp>
      <p:sp>
        <p:nvSpPr>
          <p:cNvPr id="245" name="Shape 245"/>
          <p:cNvSpPr txBox="1"/>
          <p:nvPr/>
        </p:nvSpPr>
        <p:spPr>
          <a:xfrm>
            <a:off x="213875" y="1882024"/>
            <a:ext cx="4186800" cy="3036900"/>
          </a:xfrm>
          <a:prstGeom prst="rect">
            <a:avLst/>
          </a:prstGeom>
          <a:noFill/>
          <a:ln>
            <a:noFill/>
          </a:ln>
        </p:spPr>
        <p:txBody>
          <a:bodyPr anchorCtr="0" anchor="t" bIns="91425" lIns="91425" rIns="91425" tIns="91425">
            <a:noAutofit/>
          </a:bodyPr>
          <a:lstStyle/>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Pass the gate layers the current cell state.</a:t>
            </a:r>
            <a:br>
              <a:rPr lang="en" sz="1800">
                <a:latin typeface="Proxima Nova"/>
                <a:ea typeface="Proxima Nova"/>
                <a:cs typeface="Proxima Nova"/>
                <a:sym typeface="Proxima Nova"/>
              </a:rPr>
            </a:br>
          </a:p>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Helps the system learn from the size of the time lags.</a:t>
            </a:r>
          </a:p>
        </p:txBody>
      </p:sp>
      <p:sp>
        <p:nvSpPr>
          <p:cNvPr id="246" name="Shape 246"/>
          <p:cNvSpPr txBox="1"/>
          <p:nvPr/>
        </p:nvSpPr>
        <p:spPr>
          <a:xfrm>
            <a:off x="4230300" y="4767600"/>
            <a:ext cx="4913700" cy="452100"/>
          </a:xfrm>
          <a:prstGeom prst="rect">
            <a:avLst/>
          </a:prstGeom>
          <a:noFill/>
          <a:ln>
            <a:noFill/>
          </a:ln>
        </p:spPr>
        <p:txBody>
          <a:bodyPr anchorCtr="0" anchor="ctr" bIns="91425" lIns="91425" rIns="91425" tIns="91425">
            <a:noAutofit/>
          </a:bodyPr>
          <a:lstStyle/>
          <a:p>
            <a:pPr lvl="0" rtl="0" algn="r">
              <a:spcBef>
                <a:spcPts val="0"/>
              </a:spcBef>
              <a:buNone/>
            </a:pPr>
            <a:r>
              <a:rPr lang="en" sz="700"/>
              <a:t>http://colah.github.io/posts/2015-08-Understanding-LSTMs/</a:t>
            </a:r>
          </a:p>
        </p:txBody>
      </p:sp>
      <p:pic>
        <p:nvPicPr>
          <p:cNvPr id="247" name="Shape 247"/>
          <p:cNvPicPr preferRelativeResize="0"/>
          <p:nvPr/>
        </p:nvPicPr>
        <p:blipFill rotWithShape="1">
          <a:blip r:embed="rId3">
            <a:alphaModFix/>
          </a:blip>
          <a:srcRect b="0" l="0" r="50619" t="0"/>
          <a:stretch/>
        </p:blipFill>
        <p:spPr>
          <a:xfrm>
            <a:off x="4943813" y="1882025"/>
            <a:ext cx="4000989" cy="2502600"/>
          </a:xfrm>
          <a:prstGeom prst="rect">
            <a:avLst/>
          </a:prstGeom>
          <a:noFill/>
          <a:ln>
            <a:noFill/>
          </a:ln>
        </p:spPr>
      </p:pic>
      <p:pic>
        <p:nvPicPr>
          <p:cNvPr id="248" name="Shape 248"/>
          <p:cNvPicPr preferRelativeResize="0"/>
          <p:nvPr/>
        </p:nvPicPr>
        <p:blipFill rotWithShape="1">
          <a:blip r:embed="rId4">
            <a:alphaModFix/>
          </a:blip>
          <a:srcRect b="19814" l="51152" r="0" t="29144"/>
          <a:stretch/>
        </p:blipFill>
        <p:spPr>
          <a:xfrm>
            <a:off x="296925" y="3594436"/>
            <a:ext cx="4103747" cy="1324489"/>
          </a:xfrm>
          <a:prstGeom prst="rect">
            <a:avLst/>
          </a:prstGeom>
          <a:noFill/>
          <a:ln>
            <a:noFill/>
          </a:ln>
        </p:spPr>
      </p:pic>
      <p:sp>
        <p:nvSpPr>
          <p:cNvPr id="249" name="Shape 249"/>
          <p:cNvSpPr txBox="1"/>
          <p:nvPr/>
        </p:nvSpPr>
        <p:spPr>
          <a:xfrm>
            <a:off x="6124925" y="4604812"/>
            <a:ext cx="6381900" cy="314100"/>
          </a:xfrm>
          <a:prstGeom prst="rect">
            <a:avLst/>
          </a:prstGeom>
          <a:noFill/>
          <a:ln>
            <a:noFill/>
          </a:ln>
        </p:spPr>
        <p:txBody>
          <a:bodyPr anchorCtr="0" anchor="ctr" bIns="91425" lIns="91425" rIns="91425" tIns="91425">
            <a:noAutofit/>
          </a:bodyPr>
          <a:lstStyle/>
          <a:p>
            <a:pPr lvl="0" rtl="0">
              <a:spcBef>
                <a:spcPts val="0"/>
              </a:spcBef>
              <a:buNone/>
            </a:pPr>
            <a:r>
              <a:rPr lang="en" sz="900"/>
              <a:t>ftp://ftp.idsia.ch/pub/juergen/TimeCount-IJCNN2000.pdf</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Couple Forget/Input Gates</a:t>
            </a:r>
          </a:p>
        </p:txBody>
      </p:sp>
      <p:sp>
        <p:nvSpPr>
          <p:cNvPr id="255" name="Shape 255"/>
          <p:cNvSpPr txBox="1"/>
          <p:nvPr/>
        </p:nvSpPr>
        <p:spPr>
          <a:xfrm>
            <a:off x="213875" y="1882024"/>
            <a:ext cx="4186800" cy="3036900"/>
          </a:xfrm>
          <a:prstGeom prst="rect">
            <a:avLst/>
          </a:prstGeom>
          <a:noFill/>
          <a:ln>
            <a:noFill/>
          </a:ln>
        </p:spPr>
        <p:txBody>
          <a:bodyPr anchorCtr="0" anchor="t" bIns="91425" lIns="91425" rIns="91425" tIns="91425">
            <a:noAutofit/>
          </a:bodyPr>
          <a:lstStyle/>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Pass the gate layers the current cell state.</a:t>
            </a:r>
            <a:br>
              <a:rPr lang="en" sz="1800">
                <a:latin typeface="Proxima Nova"/>
                <a:ea typeface="Proxima Nova"/>
                <a:cs typeface="Proxima Nova"/>
                <a:sym typeface="Proxima Nova"/>
              </a:rPr>
            </a:br>
          </a:p>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Simplifies the cell but reduced performance slightly.</a:t>
            </a:r>
          </a:p>
        </p:txBody>
      </p:sp>
      <p:sp>
        <p:nvSpPr>
          <p:cNvPr id="256" name="Shape 256"/>
          <p:cNvSpPr txBox="1"/>
          <p:nvPr/>
        </p:nvSpPr>
        <p:spPr>
          <a:xfrm>
            <a:off x="4230300" y="4767600"/>
            <a:ext cx="4913700" cy="452100"/>
          </a:xfrm>
          <a:prstGeom prst="rect">
            <a:avLst/>
          </a:prstGeom>
          <a:noFill/>
          <a:ln>
            <a:noFill/>
          </a:ln>
        </p:spPr>
        <p:txBody>
          <a:bodyPr anchorCtr="0" anchor="ctr" bIns="91425" lIns="91425" rIns="91425" tIns="91425">
            <a:noAutofit/>
          </a:bodyPr>
          <a:lstStyle/>
          <a:p>
            <a:pPr lvl="0" rtl="0" algn="r">
              <a:spcBef>
                <a:spcPts val="0"/>
              </a:spcBef>
              <a:buNone/>
            </a:pPr>
            <a:r>
              <a:rPr lang="en" sz="700"/>
              <a:t>http://colah.github.io/posts/2015-08-Understanding-LSTMs/</a:t>
            </a:r>
          </a:p>
        </p:txBody>
      </p:sp>
      <p:pic>
        <p:nvPicPr>
          <p:cNvPr id="257" name="Shape 257"/>
          <p:cNvPicPr preferRelativeResize="0"/>
          <p:nvPr/>
        </p:nvPicPr>
        <p:blipFill rotWithShape="1">
          <a:blip r:embed="rId3">
            <a:alphaModFix/>
          </a:blip>
          <a:srcRect b="0" l="0" r="51333" t="0"/>
          <a:stretch/>
        </p:blipFill>
        <p:spPr>
          <a:xfrm>
            <a:off x="4773725" y="1985375"/>
            <a:ext cx="4124450" cy="2617600"/>
          </a:xfrm>
          <a:prstGeom prst="rect">
            <a:avLst/>
          </a:prstGeom>
          <a:noFill/>
          <a:ln>
            <a:noFill/>
          </a:ln>
        </p:spPr>
      </p:pic>
      <p:pic>
        <p:nvPicPr>
          <p:cNvPr id="258" name="Shape 258"/>
          <p:cNvPicPr preferRelativeResize="0"/>
          <p:nvPr/>
        </p:nvPicPr>
        <p:blipFill rotWithShape="1">
          <a:blip r:embed="rId4">
            <a:alphaModFix/>
          </a:blip>
          <a:srcRect b="34764" l="51989" r="2904" t="34764"/>
          <a:stretch/>
        </p:blipFill>
        <p:spPr>
          <a:xfrm>
            <a:off x="172425" y="4185675"/>
            <a:ext cx="3898322" cy="8134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Gated Recurrent Unit (GRU)</a:t>
            </a:r>
          </a:p>
        </p:txBody>
      </p:sp>
      <p:sp>
        <p:nvSpPr>
          <p:cNvPr id="264" name="Shape 264"/>
          <p:cNvSpPr txBox="1"/>
          <p:nvPr/>
        </p:nvSpPr>
        <p:spPr>
          <a:xfrm>
            <a:off x="213875" y="1882025"/>
            <a:ext cx="4383600" cy="3036900"/>
          </a:xfrm>
          <a:prstGeom prst="rect">
            <a:avLst/>
          </a:prstGeom>
          <a:noFill/>
          <a:ln>
            <a:noFill/>
          </a:ln>
        </p:spPr>
        <p:txBody>
          <a:bodyPr anchorCtr="0" anchor="t" bIns="91425" lIns="91425" rIns="91425" tIns="91425">
            <a:noAutofit/>
          </a:bodyPr>
          <a:lstStyle/>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Combine forget and input gates into an </a:t>
            </a:r>
            <a:r>
              <a:rPr b="1" lang="en" sz="1800">
                <a:latin typeface="Proxima Nova"/>
                <a:ea typeface="Proxima Nova"/>
                <a:cs typeface="Proxima Nova"/>
                <a:sym typeface="Proxima Nova"/>
              </a:rPr>
              <a:t>“update gate”</a:t>
            </a:r>
            <a:br>
              <a:rPr lang="en" sz="1800">
                <a:latin typeface="Proxima Nova"/>
                <a:ea typeface="Proxima Nova"/>
                <a:cs typeface="Proxima Nova"/>
                <a:sym typeface="Proxima Nova"/>
              </a:rPr>
            </a:br>
          </a:p>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In general, equal to LSTMs in performance and faster in training</a:t>
            </a:r>
          </a:p>
        </p:txBody>
      </p:sp>
      <p:sp>
        <p:nvSpPr>
          <p:cNvPr id="265" name="Shape 265"/>
          <p:cNvSpPr txBox="1"/>
          <p:nvPr/>
        </p:nvSpPr>
        <p:spPr>
          <a:xfrm>
            <a:off x="4230300" y="4767600"/>
            <a:ext cx="4913700" cy="452100"/>
          </a:xfrm>
          <a:prstGeom prst="rect">
            <a:avLst/>
          </a:prstGeom>
          <a:noFill/>
          <a:ln>
            <a:noFill/>
          </a:ln>
        </p:spPr>
        <p:txBody>
          <a:bodyPr anchorCtr="0" anchor="ctr" bIns="91425" lIns="91425" rIns="91425" tIns="91425">
            <a:noAutofit/>
          </a:bodyPr>
          <a:lstStyle/>
          <a:p>
            <a:pPr lvl="0" rtl="0" algn="r">
              <a:spcBef>
                <a:spcPts val="0"/>
              </a:spcBef>
              <a:buNone/>
            </a:pPr>
            <a:r>
              <a:rPr lang="en" sz="700"/>
              <a:t>http://colah.github.io/posts/2015-08-Understanding-LSTMs/</a:t>
            </a:r>
          </a:p>
        </p:txBody>
      </p:sp>
      <p:pic>
        <p:nvPicPr>
          <p:cNvPr id="266" name="Shape 266"/>
          <p:cNvPicPr preferRelativeResize="0"/>
          <p:nvPr/>
        </p:nvPicPr>
        <p:blipFill rotWithShape="1">
          <a:blip r:embed="rId3">
            <a:alphaModFix/>
          </a:blip>
          <a:srcRect b="0" l="0" r="53141" t="0"/>
          <a:stretch/>
        </p:blipFill>
        <p:spPr>
          <a:xfrm>
            <a:off x="5205949" y="2059749"/>
            <a:ext cx="3777975" cy="2490325"/>
          </a:xfrm>
          <a:prstGeom prst="rect">
            <a:avLst/>
          </a:prstGeom>
          <a:noFill/>
          <a:ln>
            <a:noFill/>
          </a:ln>
        </p:spPr>
      </p:pic>
      <p:pic>
        <p:nvPicPr>
          <p:cNvPr id="267" name="Shape 267"/>
          <p:cNvPicPr preferRelativeResize="0"/>
          <p:nvPr/>
        </p:nvPicPr>
        <p:blipFill rotWithShape="1">
          <a:blip r:embed="rId4">
            <a:alphaModFix/>
          </a:blip>
          <a:srcRect b="7264" l="49162" r="5050" t="7272"/>
          <a:stretch/>
        </p:blipFill>
        <p:spPr>
          <a:xfrm>
            <a:off x="137675" y="3448449"/>
            <a:ext cx="2707551" cy="1560924"/>
          </a:xfrm>
          <a:prstGeom prst="rect">
            <a:avLst/>
          </a:prstGeom>
          <a:noFill/>
          <a:ln>
            <a:noFill/>
          </a:ln>
        </p:spPr>
      </p:pic>
      <p:pic>
        <p:nvPicPr>
          <p:cNvPr id="268" name="Shape 268"/>
          <p:cNvPicPr preferRelativeResize="0"/>
          <p:nvPr/>
        </p:nvPicPr>
        <p:blipFill rotWithShape="1">
          <a:blip r:embed="rId5">
            <a:alphaModFix/>
          </a:blip>
          <a:srcRect b="0" l="0" r="51333" t="0"/>
          <a:stretch/>
        </p:blipFill>
        <p:spPr>
          <a:xfrm>
            <a:off x="5032712" y="5219700"/>
            <a:ext cx="4124450" cy="2617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Depth Gated RNNs</a:t>
            </a:r>
          </a:p>
        </p:txBody>
      </p:sp>
      <p:sp>
        <p:nvSpPr>
          <p:cNvPr id="274" name="Shape 274"/>
          <p:cNvSpPr txBox="1"/>
          <p:nvPr/>
        </p:nvSpPr>
        <p:spPr>
          <a:xfrm>
            <a:off x="213875" y="1882025"/>
            <a:ext cx="6768600" cy="3036900"/>
          </a:xfrm>
          <a:prstGeom prst="rect">
            <a:avLst/>
          </a:prstGeom>
          <a:noFill/>
          <a:ln>
            <a:noFill/>
          </a:ln>
        </p:spPr>
        <p:txBody>
          <a:bodyPr anchorCtr="0" anchor="t" bIns="91425" lIns="91425" rIns="91425" tIns="91425">
            <a:noAutofit/>
          </a:bodyPr>
          <a:lstStyle/>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Adds a fourth gate - the Depth Gate</a:t>
            </a:r>
          </a:p>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Creates a gated linear connection between lower and upper layer memory cells</a:t>
            </a:r>
          </a:p>
          <a:p>
            <a:pPr indent="-342900" lvl="0" marL="457200" rtl="0">
              <a:spcBef>
                <a:spcPts val="0"/>
              </a:spcBef>
              <a:buSzPct val="100000"/>
              <a:buFont typeface="Proxima Nova"/>
              <a:buAutoNum type="arabicPeriod"/>
            </a:pPr>
            <a:r>
              <a:rPr lang="en" sz="1800">
                <a:latin typeface="Proxima Nova"/>
                <a:ea typeface="Proxima Nova"/>
                <a:cs typeface="Proxima Nova"/>
                <a:sym typeface="Proxima Nova"/>
              </a:rPr>
              <a:t>Relates to highway networks and Grid LSTM</a:t>
            </a:r>
          </a:p>
        </p:txBody>
      </p:sp>
      <p:pic>
        <p:nvPicPr>
          <p:cNvPr id="275" name="Shape 275"/>
          <p:cNvPicPr preferRelativeResize="0"/>
          <p:nvPr/>
        </p:nvPicPr>
        <p:blipFill>
          <a:blip r:embed="rId3">
            <a:alphaModFix/>
          </a:blip>
          <a:stretch>
            <a:fillRect/>
          </a:stretch>
        </p:blipFill>
        <p:spPr>
          <a:xfrm>
            <a:off x="149650" y="3159350"/>
            <a:ext cx="5697799" cy="1836724"/>
          </a:xfrm>
          <a:prstGeom prst="rect">
            <a:avLst/>
          </a:prstGeom>
          <a:noFill/>
          <a:ln>
            <a:noFill/>
          </a:ln>
        </p:spPr>
      </p:pic>
      <p:pic>
        <p:nvPicPr>
          <p:cNvPr id="276" name="Shape 276"/>
          <p:cNvPicPr preferRelativeResize="0"/>
          <p:nvPr/>
        </p:nvPicPr>
        <p:blipFill rotWithShape="1">
          <a:blip r:embed="rId4">
            <a:alphaModFix/>
          </a:blip>
          <a:srcRect b="0" l="0" r="0" t="2931"/>
          <a:stretch/>
        </p:blipFill>
        <p:spPr>
          <a:xfrm>
            <a:off x="7191675" y="1791125"/>
            <a:ext cx="1899675" cy="3319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226077" y="357800"/>
            <a:ext cx="2808000" cy="953400"/>
          </a:xfrm>
          <a:prstGeom prst="rect">
            <a:avLst/>
          </a:prstGeom>
        </p:spPr>
        <p:txBody>
          <a:bodyPr anchorCtr="0" anchor="b" bIns="91425" lIns="91425" rIns="91425" tIns="91425">
            <a:noAutofit/>
          </a:bodyPr>
          <a:lstStyle/>
          <a:p>
            <a:pPr lvl="0">
              <a:spcBef>
                <a:spcPts val="0"/>
              </a:spcBef>
              <a:buNone/>
            </a:pPr>
            <a:r>
              <a:rPr lang="en" sz="3000"/>
              <a:t>Questions</a:t>
            </a:r>
          </a:p>
        </p:txBody>
      </p:sp>
      <p:sp>
        <p:nvSpPr>
          <p:cNvPr id="282" name="Shape 282"/>
          <p:cNvSpPr txBox="1"/>
          <p:nvPr>
            <p:ph idx="1" type="body"/>
          </p:nvPr>
        </p:nvSpPr>
        <p:spPr>
          <a:xfrm>
            <a:off x="226075" y="1465800"/>
            <a:ext cx="2808000" cy="3163500"/>
          </a:xfrm>
          <a:prstGeom prst="rect">
            <a:avLst/>
          </a:prstGeom>
        </p:spPr>
        <p:txBody>
          <a:bodyPr anchorCtr="0" anchor="t" bIns="91425" lIns="91425" rIns="91425" tIns="91425">
            <a:noAutofit/>
          </a:bodyPr>
          <a:lstStyle/>
          <a:p>
            <a:pPr lvl="0" rtl="0">
              <a:spcBef>
                <a:spcPts val="0"/>
              </a:spcBef>
              <a:spcAft>
                <a:spcPts val="0"/>
              </a:spcAft>
              <a:buNone/>
            </a:pPr>
            <a:r>
              <a:rPr lang="en" sz="1400"/>
              <a:t>Eric Nie</a:t>
            </a:r>
          </a:p>
          <a:p>
            <a:pPr lvl="0" rtl="0">
              <a:spcBef>
                <a:spcPts val="0"/>
              </a:spcBef>
              <a:spcAft>
                <a:spcPts val="0"/>
              </a:spcAft>
              <a:buNone/>
            </a:pPr>
            <a:r>
              <a:rPr lang="en" sz="1400"/>
              <a:t>Devansh Kukreja</a:t>
            </a:r>
          </a:p>
          <a:p>
            <a:pPr lvl="0" rtl="0">
              <a:spcBef>
                <a:spcPts val="0"/>
              </a:spcBef>
              <a:spcAft>
                <a:spcPts val="0"/>
              </a:spcAft>
              <a:buNone/>
            </a:pPr>
            <a:r>
              <a:t/>
            </a:r>
            <a:endParaRPr sz="1400"/>
          </a:p>
          <a:p>
            <a:pPr lvl="0">
              <a:spcBef>
                <a:spcPts val="0"/>
              </a:spcBef>
              <a:spcAft>
                <a:spcPts val="0"/>
              </a:spcAft>
              <a:buNone/>
            </a:pPr>
            <a:r>
              <a:rPr lang="en" sz="1400"/>
              <a:t>LSTMs</a:t>
            </a:r>
          </a:p>
          <a:p>
            <a:pPr lvl="0">
              <a:spcBef>
                <a:spcPts val="0"/>
              </a:spcBef>
              <a:spcAft>
                <a:spcPts val="0"/>
              </a:spcAft>
              <a:buNone/>
            </a:pPr>
            <a:r>
              <a:rPr lang="en" sz="1400"/>
              <a:t> </a:t>
            </a:r>
          </a:p>
        </p:txBody>
      </p:sp>
      <p:pic>
        <p:nvPicPr>
          <p:cNvPr id="283" name="Shape 283"/>
          <p:cNvPicPr preferRelativeResize="0"/>
          <p:nvPr/>
        </p:nvPicPr>
        <p:blipFill>
          <a:blip r:embed="rId3">
            <a:alphaModFix/>
          </a:blip>
          <a:stretch>
            <a:fillRect/>
          </a:stretch>
        </p:blipFill>
        <p:spPr>
          <a:xfrm>
            <a:off x="3282149" y="0"/>
            <a:ext cx="5861850" cy="2930925"/>
          </a:xfrm>
          <a:prstGeom prst="rect">
            <a:avLst/>
          </a:prstGeom>
          <a:noFill/>
          <a:ln>
            <a:noFill/>
          </a:ln>
        </p:spPr>
      </p:pic>
      <p:sp>
        <p:nvSpPr>
          <p:cNvPr id="284" name="Shape 284"/>
          <p:cNvSpPr txBox="1"/>
          <p:nvPr/>
        </p:nvSpPr>
        <p:spPr>
          <a:xfrm>
            <a:off x="3342800" y="3045875"/>
            <a:ext cx="5718300" cy="2059200"/>
          </a:xfrm>
          <a:prstGeom prst="rect">
            <a:avLst/>
          </a:prstGeom>
          <a:noFill/>
          <a:ln>
            <a:noFill/>
          </a:ln>
        </p:spPr>
        <p:txBody>
          <a:bodyPr anchorCtr="0" anchor="t" bIns="91425" lIns="91425" rIns="91425" tIns="91425">
            <a:noAutofit/>
          </a:bodyPr>
          <a:lstStyle/>
          <a:p>
            <a:pPr lvl="0">
              <a:spcBef>
                <a:spcPts val="0"/>
              </a:spcBef>
              <a:buNone/>
            </a:pPr>
            <a:r>
              <a:rPr lang="en"/>
              <a:t>LSTM learning to predict next noised sinus value.</a:t>
            </a:r>
          </a:p>
          <a:p>
            <a:pPr lvl="0">
              <a:spcBef>
                <a:spcPts val="0"/>
              </a:spcBef>
              <a:buNone/>
            </a:pPr>
            <a:r>
              <a:t/>
            </a:r>
            <a:endParaRPr/>
          </a:p>
          <a:p>
            <a:pPr lvl="0">
              <a:spcBef>
                <a:spcPts val="0"/>
              </a:spcBef>
              <a:buNone/>
            </a:pPr>
            <a:r>
              <a:rPr b="1" lang="en">
                <a:solidFill>
                  <a:schemeClr val="dk1"/>
                </a:solidFill>
              </a:rPr>
              <a:t>Training Signal</a:t>
            </a:r>
          </a:p>
          <a:p>
            <a:pPr lvl="0">
              <a:spcBef>
                <a:spcPts val="0"/>
              </a:spcBef>
              <a:buNone/>
            </a:pPr>
            <a:r>
              <a:rPr b="1" lang="en">
                <a:solidFill>
                  <a:srgbClr val="FF0000"/>
                </a:solidFill>
              </a:rPr>
              <a:t>LSTM Prediction</a:t>
            </a:r>
          </a:p>
          <a:p>
            <a:pPr lvl="0">
              <a:spcBef>
                <a:spcPts val="0"/>
              </a:spcBef>
              <a:buNone/>
            </a:pPr>
            <a:r>
              <a:rPr b="1" lang="en">
                <a:solidFill>
                  <a:srgbClr val="FF9900"/>
                </a:solidFill>
              </a:rPr>
              <a:t>Error</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460950" y="2065350"/>
            <a:ext cx="8222100" cy="1012800"/>
          </a:xfrm>
          <a:prstGeom prst="rect">
            <a:avLst/>
          </a:prstGeom>
        </p:spPr>
        <p:txBody>
          <a:bodyPr anchorCtr="0" anchor="ctr" bIns="91425" lIns="91425" rIns="91425" tIns="91425">
            <a:noAutofit/>
          </a:bodyPr>
          <a:lstStyle/>
          <a:p>
            <a:pPr lvl="0">
              <a:spcBef>
                <a:spcPts val="0"/>
              </a:spcBef>
              <a:buNone/>
            </a:pPr>
            <a:r>
              <a:rPr lang="en"/>
              <a:t>Recurrent Neural Networks </a:t>
            </a:r>
            <a:r>
              <a:rPr lang="en" sz="1000"/>
              <a:t>(A Brief Introduction)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Intro</a:t>
            </a:r>
          </a:p>
        </p:txBody>
      </p:sp>
      <p:sp>
        <p:nvSpPr>
          <p:cNvPr id="86" name="Shape 86"/>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
              <a:t>Recurrent Neural Networks </a:t>
            </a:r>
          </a:p>
          <a:p>
            <a:pPr indent="-228600" lvl="0" marL="457200" rtl="0">
              <a:spcBef>
                <a:spcPts val="0"/>
              </a:spcBef>
            </a:pPr>
            <a:r>
              <a:rPr lang="en"/>
              <a:t>Internal states</a:t>
            </a:r>
          </a:p>
          <a:p>
            <a:pPr indent="-228600" lvl="0" marL="457200" rtl="0">
              <a:spcBef>
                <a:spcPts val="0"/>
              </a:spcBef>
            </a:pPr>
            <a:r>
              <a:rPr lang="en"/>
              <a:t>Sequences of inputs and outputs</a:t>
            </a:r>
          </a:p>
          <a:p>
            <a:pPr indent="-228600" lvl="0" marL="457200">
              <a:spcBef>
                <a:spcPts val="0"/>
              </a:spcBef>
            </a:pPr>
            <a:r>
              <a:rPr lang="en"/>
              <a:t>Share weights across timesteps</a:t>
            </a:r>
          </a:p>
        </p:txBody>
      </p:sp>
      <p:pic>
        <p:nvPicPr>
          <p:cNvPr id="87" name="Shape 87"/>
          <p:cNvPicPr preferRelativeResize="0"/>
          <p:nvPr/>
        </p:nvPicPr>
        <p:blipFill>
          <a:blip r:embed="rId3">
            <a:alphaModFix/>
          </a:blip>
          <a:stretch>
            <a:fillRect/>
          </a:stretch>
        </p:blipFill>
        <p:spPr>
          <a:xfrm>
            <a:off x="2776100" y="194525"/>
            <a:ext cx="5245073" cy="137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471900" y="814925"/>
            <a:ext cx="8222100" cy="767700"/>
          </a:xfrm>
          <a:prstGeom prst="rect">
            <a:avLst/>
          </a:prstGeom>
        </p:spPr>
        <p:txBody>
          <a:bodyPr anchorCtr="0" anchor="b" bIns="91425" lIns="91425" rIns="91425" tIns="91425">
            <a:noAutofit/>
          </a:bodyPr>
          <a:lstStyle/>
          <a:p>
            <a:pPr lvl="0">
              <a:spcBef>
                <a:spcPts val="0"/>
              </a:spcBef>
              <a:buNone/>
            </a:pPr>
            <a:r>
              <a:rPr lang="en"/>
              <a:t>More RNNs</a:t>
            </a:r>
          </a:p>
        </p:txBody>
      </p:sp>
      <p:sp>
        <p:nvSpPr>
          <p:cNvPr id="93" name="Shape 93"/>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t/>
            </a:r>
            <a:endParaRPr/>
          </a:p>
        </p:txBody>
      </p:sp>
      <p:pic>
        <p:nvPicPr>
          <p:cNvPr id="94" name="Shape 94"/>
          <p:cNvPicPr preferRelativeResize="0"/>
          <p:nvPr/>
        </p:nvPicPr>
        <p:blipFill>
          <a:blip r:embed="rId3">
            <a:alphaModFix/>
          </a:blip>
          <a:stretch>
            <a:fillRect/>
          </a:stretch>
        </p:blipFill>
        <p:spPr>
          <a:xfrm>
            <a:off x="569700" y="2033599"/>
            <a:ext cx="8188799" cy="2563224"/>
          </a:xfrm>
          <a:prstGeom prst="rect">
            <a:avLst/>
          </a:prstGeom>
          <a:noFill/>
          <a:ln>
            <a:noFill/>
          </a:ln>
        </p:spPr>
      </p:pic>
      <p:sp>
        <p:nvSpPr>
          <p:cNvPr id="95" name="Shape 95"/>
          <p:cNvSpPr txBox="1"/>
          <p:nvPr/>
        </p:nvSpPr>
        <p:spPr>
          <a:xfrm>
            <a:off x="5589600" y="4932000"/>
            <a:ext cx="3554400" cy="211500"/>
          </a:xfrm>
          <a:prstGeom prst="rect">
            <a:avLst/>
          </a:prstGeom>
          <a:noFill/>
          <a:ln>
            <a:noFill/>
          </a:ln>
        </p:spPr>
        <p:txBody>
          <a:bodyPr anchorCtr="0" anchor="ctr" bIns="91425" lIns="91425" rIns="91425" tIns="91425">
            <a:noAutofit/>
          </a:bodyPr>
          <a:lstStyle/>
          <a:p>
            <a:pPr lvl="0" rtl="0">
              <a:spcBef>
                <a:spcPts val="0"/>
              </a:spcBef>
              <a:buNone/>
            </a:pPr>
            <a:r>
              <a:rPr lang="en" sz="800"/>
              <a:t>https://karpathy.github.io/2015/05/21/rnn-effectiveness/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Character-level RNN</a:t>
            </a:r>
          </a:p>
        </p:txBody>
      </p:sp>
      <p:pic>
        <p:nvPicPr>
          <p:cNvPr id="101" name="Shape 101"/>
          <p:cNvPicPr preferRelativeResize="0"/>
          <p:nvPr/>
        </p:nvPicPr>
        <p:blipFill>
          <a:blip r:embed="rId3">
            <a:alphaModFix/>
          </a:blip>
          <a:stretch>
            <a:fillRect/>
          </a:stretch>
        </p:blipFill>
        <p:spPr>
          <a:xfrm>
            <a:off x="471899" y="2007323"/>
            <a:ext cx="3371890" cy="2710200"/>
          </a:xfrm>
          <a:prstGeom prst="rect">
            <a:avLst/>
          </a:prstGeom>
          <a:noFill/>
          <a:ln>
            <a:noFill/>
          </a:ln>
        </p:spPr>
      </p:pic>
      <p:sp>
        <p:nvSpPr>
          <p:cNvPr id="102" name="Shape 102"/>
          <p:cNvSpPr txBox="1"/>
          <p:nvPr/>
        </p:nvSpPr>
        <p:spPr>
          <a:xfrm>
            <a:off x="4101700" y="1958325"/>
            <a:ext cx="4734000" cy="28296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Predict the next character given input</a:t>
            </a:r>
          </a:p>
          <a:p>
            <a:pPr indent="-228600" lvl="0" marL="457200" rtl="0">
              <a:spcBef>
                <a:spcPts val="0"/>
              </a:spcBef>
              <a:buChar char="●"/>
            </a:pPr>
            <a:r>
              <a:rPr lang="en"/>
              <a:t>One-hot encoding</a:t>
            </a:r>
          </a:p>
          <a:p>
            <a:pPr lvl="0">
              <a:spcBef>
                <a:spcPts val="0"/>
              </a:spcBef>
              <a:buNone/>
            </a:pPr>
            <a:r>
              <a:t/>
            </a:r>
            <a:endParaRPr/>
          </a:p>
        </p:txBody>
      </p:sp>
      <p:sp>
        <p:nvSpPr>
          <p:cNvPr id="103" name="Shape 103"/>
          <p:cNvSpPr txBox="1"/>
          <p:nvPr/>
        </p:nvSpPr>
        <p:spPr>
          <a:xfrm>
            <a:off x="687775" y="4787925"/>
            <a:ext cx="2858700" cy="246600"/>
          </a:xfrm>
          <a:prstGeom prst="rect">
            <a:avLst/>
          </a:prstGeom>
          <a:noFill/>
          <a:ln>
            <a:noFill/>
          </a:ln>
        </p:spPr>
        <p:txBody>
          <a:bodyPr anchorCtr="0" anchor="ctr" bIns="91425" lIns="91425" rIns="91425" tIns="91425">
            <a:noAutofit/>
          </a:bodyPr>
          <a:lstStyle/>
          <a:p>
            <a:pPr lvl="0" rtl="0">
              <a:spcBef>
                <a:spcPts val="0"/>
              </a:spcBef>
              <a:buNone/>
            </a:pPr>
            <a:r>
              <a:rPr lang="en" sz="800"/>
              <a:t>https://karpathy.github.io/2015/05/21/rnn-effectiveness/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What can an RNN do? </a:t>
            </a:r>
          </a:p>
        </p:txBody>
      </p:sp>
      <p:sp>
        <p:nvSpPr>
          <p:cNvPr id="109" name="Shape 109"/>
          <p:cNvSpPr txBox="1"/>
          <p:nvPr>
            <p:ph idx="1" type="body"/>
          </p:nvPr>
        </p:nvSpPr>
        <p:spPr>
          <a:xfrm>
            <a:off x="471900" y="1919075"/>
            <a:ext cx="3999900" cy="2710199"/>
          </a:xfrm>
          <a:prstGeom prst="rect">
            <a:avLst/>
          </a:prstGeom>
        </p:spPr>
        <p:txBody>
          <a:bodyPr anchorCtr="0" anchor="t" bIns="91425" lIns="91425" rIns="91425" tIns="91425">
            <a:noAutofit/>
          </a:bodyPr>
          <a:lstStyle/>
          <a:p>
            <a:pPr lvl="0">
              <a:spcBef>
                <a:spcPts val="0"/>
              </a:spcBef>
              <a:buNone/>
            </a:pPr>
            <a:r>
              <a:rPr lang="en"/>
              <a:t>Generate Text: Linux source code</a:t>
            </a:r>
          </a:p>
          <a:p>
            <a:pPr lvl="0">
              <a:spcBef>
                <a:spcPts val="0"/>
              </a:spcBef>
              <a:buNone/>
            </a:pPr>
            <a:r>
              <a:t/>
            </a:r>
            <a:endParaRPr/>
          </a:p>
          <a:p>
            <a:pPr lvl="0">
              <a:spcBef>
                <a:spcPts val="0"/>
              </a:spcBef>
              <a:buNone/>
            </a:pPr>
            <a:r>
              <a:t/>
            </a:r>
            <a:endParaRPr/>
          </a:p>
        </p:txBody>
      </p:sp>
      <p:sp>
        <p:nvSpPr>
          <p:cNvPr id="110" name="Shape 110"/>
          <p:cNvSpPr txBox="1"/>
          <p:nvPr>
            <p:ph idx="2" type="body"/>
          </p:nvPr>
        </p:nvSpPr>
        <p:spPr>
          <a:xfrm>
            <a:off x="4694250" y="1919075"/>
            <a:ext cx="3999900" cy="2710199"/>
          </a:xfrm>
          <a:prstGeom prst="rect">
            <a:avLst/>
          </a:prstGeom>
        </p:spPr>
        <p:txBody>
          <a:bodyPr anchorCtr="0" anchor="t" bIns="91425" lIns="91425" rIns="91425" tIns="91425">
            <a:noAutofit/>
          </a:bodyPr>
          <a:lstStyle/>
          <a:p>
            <a:pPr lvl="0">
              <a:spcBef>
                <a:spcPts val="0"/>
              </a:spcBef>
              <a:buNone/>
            </a:pPr>
            <a:r>
              <a:rPr lang="en"/>
              <a:t>Produce Research Papers: </a:t>
            </a:r>
          </a:p>
          <a:p>
            <a:pPr lvl="0">
              <a:spcBef>
                <a:spcPts val="0"/>
              </a:spcBef>
              <a:buNone/>
            </a:pPr>
            <a:r>
              <a:t/>
            </a:r>
            <a:endParaRPr/>
          </a:p>
        </p:txBody>
      </p:sp>
      <p:pic>
        <p:nvPicPr>
          <p:cNvPr id="111" name="Shape 111"/>
          <p:cNvPicPr preferRelativeResize="0"/>
          <p:nvPr/>
        </p:nvPicPr>
        <p:blipFill>
          <a:blip r:embed="rId3">
            <a:alphaModFix/>
          </a:blip>
          <a:stretch>
            <a:fillRect/>
          </a:stretch>
        </p:blipFill>
        <p:spPr>
          <a:xfrm>
            <a:off x="4844574" y="2387050"/>
            <a:ext cx="4060426" cy="2282674"/>
          </a:xfrm>
          <a:prstGeom prst="rect">
            <a:avLst/>
          </a:prstGeom>
          <a:noFill/>
          <a:ln>
            <a:noFill/>
          </a:ln>
        </p:spPr>
      </p:pic>
      <p:pic>
        <p:nvPicPr>
          <p:cNvPr descr="Screen Shot 2017-03-03 at 3.24.12 PM.png" id="112" name="Shape 112"/>
          <p:cNvPicPr preferRelativeResize="0"/>
          <p:nvPr/>
        </p:nvPicPr>
        <p:blipFill>
          <a:blip r:embed="rId4">
            <a:alphaModFix/>
          </a:blip>
          <a:stretch>
            <a:fillRect/>
          </a:stretch>
        </p:blipFill>
        <p:spPr>
          <a:xfrm>
            <a:off x="572125" y="2360725"/>
            <a:ext cx="2590858" cy="23353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Training a RNN</a:t>
            </a:r>
          </a:p>
        </p:txBody>
      </p:sp>
      <p:sp>
        <p:nvSpPr>
          <p:cNvPr id="118" name="Shape 118"/>
          <p:cNvSpPr txBox="1"/>
          <p:nvPr>
            <p:ph idx="1" type="body"/>
          </p:nvPr>
        </p:nvSpPr>
        <p:spPr>
          <a:xfrm>
            <a:off x="471900" y="1919075"/>
            <a:ext cx="3999900" cy="2710199"/>
          </a:xfrm>
          <a:prstGeom prst="rect">
            <a:avLst/>
          </a:prstGeom>
        </p:spPr>
        <p:txBody>
          <a:bodyPr anchorCtr="0" anchor="t" bIns="91425" lIns="91425" rIns="91425" tIns="91425">
            <a:noAutofit/>
          </a:bodyPr>
          <a:lstStyle/>
          <a:p>
            <a:pPr lvl="0">
              <a:spcBef>
                <a:spcPts val="0"/>
              </a:spcBef>
              <a:buNone/>
            </a:pPr>
            <a:r>
              <a:rPr lang="en"/>
              <a:t>Backpropagation</a:t>
            </a:r>
            <a:r>
              <a:rPr lang="en"/>
              <a:t> through time: </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
        <p:nvSpPr>
          <p:cNvPr id="119" name="Shape 119"/>
          <p:cNvSpPr txBox="1"/>
          <p:nvPr>
            <p:ph idx="2" type="body"/>
          </p:nvPr>
        </p:nvSpPr>
        <p:spPr>
          <a:xfrm>
            <a:off x="4694250" y="1919075"/>
            <a:ext cx="3999900" cy="2710199"/>
          </a:xfrm>
          <a:prstGeom prst="rect">
            <a:avLst/>
          </a:prstGeom>
        </p:spPr>
        <p:txBody>
          <a:bodyPr anchorCtr="0" anchor="t" bIns="91425" lIns="91425" rIns="91425" tIns="91425">
            <a:noAutofit/>
          </a:bodyPr>
          <a:lstStyle/>
          <a:p>
            <a:pPr indent="-228600" lvl="0" marL="457200" rtl="0">
              <a:spcBef>
                <a:spcPts val="0"/>
              </a:spcBef>
            </a:pPr>
            <a:r>
              <a:rPr lang="en"/>
              <a:t>Minibatches of subsequences </a:t>
            </a:r>
          </a:p>
          <a:p>
            <a:pPr indent="-228600" lvl="0" marL="457200" rtl="0">
              <a:spcBef>
                <a:spcPts val="0"/>
              </a:spcBef>
            </a:pPr>
            <a:r>
              <a:rPr lang="en"/>
              <a:t>Update weights after some number of inputs</a:t>
            </a:r>
          </a:p>
        </p:txBody>
      </p:sp>
      <p:pic>
        <p:nvPicPr>
          <p:cNvPr id="120" name="Shape 120"/>
          <p:cNvPicPr preferRelativeResize="0"/>
          <p:nvPr/>
        </p:nvPicPr>
        <p:blipFill>
          <a:blip r:embed="rId3">
            <a:alphaModFix/>
          </a:blip>
          <a:stretch>
            <a:fillRect/>
          </a:stretch>
        </p:blipFill>
        <p:spPr>
          <a:xfrm>
            <a:off x="471900" y="2507575"/>
            <a:ext cx="3275575" cy="1890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a:t>Equations for forward pass</a:t>
            </a:r>
          </a:p>
        </p:txBody>
      </p:sp>
      <p:pic>
        <p:nvPicPr>
          <p:cNvPr descr="Screen Shot 2017-03-03 at 4.18.40 PM.png" id="126" name="Shape 126"/>
          <p:cNvPicPr preferRelativeResize="0"/>
          <p:nvPr/>
        </p:nvPicPr>
        <p:blipFill>
          <a:blip r:embed="rId3">
            <a:alphaModFix/>
          </a:blip>
          <a:stretch>
            <a:fillRect/>
          </a:stretch>
        </p:blipFill>
        <p:spPr>
          <a:xfrm>
            <a:off x="164325" y="3453600"/>
            <a:ext cx="4118300" cy="758400"/>
          </a:xfrm>
          <a:prstGeom prst="rect">
            <a:avLst/>
          </a:prstGeom>
          <a:noFill/>
          <a:ln>
            <a:noFill/>
          </a:ln>
        </p:spPr>
      </p:pic>
      <p:pic>
        <p:nvPicPr>
          <p:cNvPr descr="Screen Shot 2017-03-03 at 4.18.34 PM.png" id="127" name="Shape 127"/>
          <p:cNvPicPr preferRelativeResize="0"/>
          <p:nvPr/>
        </p:nvPicPr>
        <p:blipFill>
          <a:blip r:embed="rId4">
            <a:alphaModFix/>
          </a:blip>
          <a:stretch>
            <a:fillRect/>
          </a:stretch>
        </p:blipFill>
        <p:spPr>
          <a:xfrm>
            <a:off x="407349" y="986124"/>
            <a:ext cx="3632249" cy="2197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